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7" r:id="rId6"/>
    <p:sldId id="278" r:id="rId7"/>
    <p:sldId id="280" r:id="rId8"/>
    <p:sldId id="281" r:id="rId9"/>
    <p:sldId id="279" r:id="rId10"/>
    <p:sldId id="282" r:id="rId11"/>
    <p:sldId id="289" r:id="rId12"/>
    <p:sldId id="292" r:id="rId13"/>
    <p:sldId id="291" r:id="rId14"/>
    <p:sldId id="290" r:id="rId15"/>
    <p:sldId id="288" r:id="rId16"/>
    <p:sldId id="285" r:id="rId17"/>
    <p:sldId id="283" r:id="rId18"/>
    <p:sldId id="301" r:id="rId19"/>
    <p:sldId id="287" r:id="rId20"/>
    <p:sldId id="297" r:id="rId21"/>
    <p:sldId id="293" r:id="rId22"/>
    <p:sldId id="296" r:id="rId23"/>
    <p:sldId id="295" r:id="rId24"/>
    <p:sldId id="294" r:id="rId25"/>
    <p:sldId id="286" r:id="rId26"/>
    <p:sldId id="299" r:id="rId27"/>
    <p:sldId id="284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1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4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0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6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2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58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1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9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2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60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9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49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2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2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58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8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68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1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7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1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6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5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97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7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1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48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75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0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4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3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1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941168"/>
            <a:ext cx="3048000" cy="76200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Богданова Т.П.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2271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10600" cy="2209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 как средство речевого развития детей дошкольного возраста»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75856" y="5805264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Красноперекопск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2022г.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3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3513"/>
            <a:ext cx="6534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0000"/>
                </a:solidFill>
                <a:latin typeface="Calibri, sans-serif"/>
                <a:ea typeface="SimSun"/>
                <a:cs typeface="Mangal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Calibri, sans-serif"/>
                <a:ea typeface="SimSun"/>
                <a:cs typeface="Mangal"/>
              </a:rPr>
              <a:t>  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Виды проектов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•     Творческие (оформление результата в виде детского праздника,</a:t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•  Информационные (дети собирают информацию и реализуют ее,</a:t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•   Ролевые (с элементами творческих игр, когда дети входят в образ персонажей сказки, решают по своему поставленные проблемы,</a:t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• Исследовательские, ролевые (дети экспериментируют, а затем результат оформляют в виде газеты, драматизации) 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2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20688"/>
            <a:ext cx="6858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П</a:t>
            </a:r>
            <a:r>
              <a:rPr kumimoji="0" lang="ru-RU" sz="2800" b="1" i="0" u="none" strike="noStrike" kern="15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риоритетные</a:t>
            </a:r>
            <a:r>
              <a:rPr kumimoji="0" lang="ru-RU" sz="2800" b="1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технологии речевого развития дошкольника: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sz="2800" b="1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lang="ru-RU" sz="2800" kern="150" noProof="0" dirty="0" smtClean="0">
                <a:latin typeface="Times New Roman" pitchFamily="18" charset="0"/>
                <a:ea typeface="SimSun"/>
                <a:cs typeface="Times New Roman" pitchFamily="18" charset="0"/>
              </a:rPr>
              <a:t>-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Триз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(Теория Решения Изобретательских Задач). Мозговой штурм или коллективное решение проблем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Мнемотехника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(Основная цель-развитие памяти)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   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Логоритмика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(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Речевые упражнения с движениями)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Сочинительство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(Сочинительство загадок, стихов, описаний животных и растений, рассматривание картины и составление рассказа по ней)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Сказкатерапия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(Используется начиная с младшей группы).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Это позволяет учить детей точно отвечать на вопросы, выделять и называть характерные признаки персонажей, запоминать действующих лиц и последовательность действий, воспитывать интонационную выразительность речи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6336704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ФОРМЫ И МЕТОДЫ</a:t>
            </a:r>
            <a:endParaRPr lang="ru-RU" sz="200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itchFamily="18" charset="0"/>
                <a:ea typeface="SimSun"/>
                <a:cs typeface="Times New Roman" pitchFamily="18" charset="0"/>
              </a:rPr>
              <a:t>Индивидуальная </a:t>
            </a:r>
            <a:r>
              <a:rPr lang="ru-RU" sz="2000" dirty="0">
                <a:latin typeface="Times New Roman" pitchFamily="18" charset="0"/>
                <a:ea typeface="SimSun"/>
                <a:cs typeface="Times New Roman" pitchFamily="18" charset="0"/>
              </a:rPr>
              <a:t>работа, игровые, наглядные, наглядно-действенные методы, сотворчество с воспитателями, наблюдение, экспериментальная деятельность, активизация детей на самостоятельную деятельность, показ, анализ образца, словесная инструкция воспитателя, поощрение самостоятельных действий детей, рассматривание, художественное слово, игровые ситуации, сюрпризный момент, аудио и видеозапись, подражание игровым действиям взрослого, поощрения, рассматривание иллюстраций, художественное слово, игровые действия с учетом возрастных и индивидуальных особенностей, изменение игрового материала, имитирование, сравнение, игровые приемы, беседа, консультации, наглядная агитация, анкетирование, оформление папок-передвижек, родительские собрания, Дни открытых дверей, досуги, мастер-классы</a:t>
            </a:r>
            <a:endParaRPr lang="ru-RU" sz="2000" kern="150" dirty="0" smtClean="0"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2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7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76672"/>
            <a:ext cx="6840760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ru-RU" sz="2400" b="1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Формы </a:t>
            </a:r>
            <a:r>
              <a:rPr lang="ru-RU" sz="2400" b="1" kern="150" dirty="0">
                <a:latin typeface="Times New Roman" pitchFamily="18" charset="0"/>
                <a:ea typeface="SimSun"/>
                <a:cs typeface="Times New Roman" pitchFamily="18" charset="0"/>
              </a:rPr>
              <a:t>работы с детьми: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1.   Развитие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основы речевой и языковой </a:t>
            </a: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культуры. 2. Развитие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общих представлений ребенка об окружающем мире, о себе, о других </a:t>
            </a: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людях. 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3. Развитие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природной детской </a:t>
            </a: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любознательности. </a:t>
            </a:r>
            <a:endParaRPr lang="ru-RU" sz="2400" kern="15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4. Наблюдение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, познавательное общение. 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5. Знакомство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детей с родным краем.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6. Формы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работы родителями: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7. Дни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открытых </a:t>
            </a: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дверей. </a:t>
            </a: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8.Совместная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организация праздников и развлечений, выставок совместного творчества взрослых и детей. </a:t>
            </a:r>
            <a:endParaRPr lang="ru-RU" sz="2400" kern="150" dirty="0" smtClean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9. Родительский </a:t>
            </a:r>
            <a:r>
              <a:rPr lang="ru-RU" sz="2400" kern="150" dirty="0">
                <a:latin typeface="Times New Roman" pitchFamily="18" charset="0"/>
                <a:ea typeface="SimSun"/>
                <a:cs typeface="Times New Roman" pitchFamily="18" charset="0"/>
              </a:rPr>
              <a:t>клуб «Творческая гостиная».</a:t>
            </a:r>
          </a:p>
        </p:txBody>
      </p:sp>
    </p:spTree>
    <p:extLst>
      <p:ext uri="{BB962C8B-B14F-4D97-AF65-F5344CB8AC3E}">
        <p14:creationId xmlns:p14="http://schemas.microsoft.com/office/powerpoint/2010/main" val="169264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7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57646"/>
            <a:ext cx="6534472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Пространство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возможностей может расширяться как за счет высказываний группы детей, так и за счет многообразия вариантов, предложенных одним ребенком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Стратегия поведения педагога должна быть следующей: отслеживать возникновение проблемной ситуации и возможности ее преобразования, удерживать дошкольников в проблемном поле, следить, чтобы все дети «увидели» пространство возможностей и начали в нем действовать, предлагая свои и повторяя чужие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идеи.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74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8820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роекты, проводимы</a:t>
            </a:r>
            <a:r>
              <a:rPr lang="ru-RU" sz="4400" b="1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детьми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презентация\IMG_20221129_144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60887"/>
            <a:ext cx="3816454" cy="329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459830" cy="335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презентация\IMG_20221130_1203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54959" cy="31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32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60" y="26064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Птицы,занесенные</a:t>
            </a:r>
            <a:r>
              <a:rPr lang="ru-RU" sz="2000" dirty="0" smtClean="0"/>
              <a:t> в Красную книгу</a:t>
            </a:r>
            <a:endParaRPr lang="ru-RU" sz="2000" dirty="0"/>
          </a:p>
        </p:txBody>
      </p:sp>
      <p:pic>
        <p:nvPicPr>
          <p:cNvPr id="15" name="Рисунок 14" descr="C:\Users\User\Desktop\презентация\IMG_20221130_1203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43418"/>
            <a:ext cx="2381994" cy="1969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32994" cy="65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User\Desktop\презентация\IMG_20221129_140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00400" cy="6474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386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1199"/>
            <a:ext cx="4551221" cy="342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презентация\IMG_20221129_1423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283968" cy="312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2880320" cy="382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31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РОДИНА –РОССИЯ»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6324"/>
            <a:ext cx="9144000" cy="57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524345" cy="340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презентация\IMG_20221129_1357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2839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71883"/>
            <a:ext cx="2614982" cy="318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55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pic>
        <p:nvPicPr>
          <p:cNvPr id="6" name="Рисунок 5" descr="C:\Users\User\Desktop\презентация\IMG_20221129_1353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08983"/>
            <a:ext cx="6778597" cy="364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328" cy="392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2" y="0"/>
            <a:ext cx="3095328" cy="37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55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шаблон 2 титульн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112" y="7680"/>
            <a:ext cx="9127624" cy="685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314096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РЕЧЕВАЯ ДЕЯТЕЛЬНОСТЬ ДЕТЕЙ, ТЕМ ВЫШЕ ГАРАНТИИ УСПЕШНОСТИ ШКОЛЬНОГО ОБУЧЕНИЯ.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ТКАНИ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5847431" cy="440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3064072" cy="452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55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pic>
        <p:nvPicPr>
          <p:cNvPr id="6" name="Рисунок 5" descr="C:\Users\User\Desktop\презентация\IMG_20221130_073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7638"/>
            <a:ext cx="2611246" cy="297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9" y="3754072"/>
            <a:ext cx="3963185" cy="2984044"/>
          </a:xfrm>
          <a:prstGeom prst="rect">
            <a:avLst/>
          </a:prstGeom>
        </p:spPr>
      </p:pic>
      <p:pic>
        <p:nvPicPr>
          <p:cNvPr id="8" name="Рисунок 7" descr="C:\Users\User\Desktop\презентация\IMG_20221129_1554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94" y="323276"/>
            <a:ext cx="6161955" cy="337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23" y="3754072"/>
            <a:ext cx="2449288" cy="28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ВОКРУГ НАС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74523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prstClr val="black"/>
              </a:solidFill>
              <a:latin typeface="Times New Roman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7489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kern="150" dirty="0" smtClean="0">
                <a:solidFill>
                  <a:srgbClr val="000000"/>
                </a:solidFill>
                <a:latin typeface="Times New Roman"/>
                <a:ea typeface="SimSun"/>
                <a:cs typeface="Mangal"/>
              </a:rPr>
              <a:t/>
            </a:r>
            <a:br>
              <a:rPr lang="ru-RU" sz="2000" b="1" kern="150" dirty="0" smtClean="0">
                <a:solidFill>
                  <a:srgbClr val="000000"/>
                </a:solidFill>
                <a:latin typeface="Times New Roman"/>
                <a:ea typeface="SimSun"/>
                <a:cs typeface="Mangal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77615" cy="541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6" y="1268760"/>
            <a:ext cx="4179544" cy="55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057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kern="150" dirty="0">
                <a:solidFill>
                  <a:srgbClr val="00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Все, что я познаю, я знаю, для чего мне это надо и где и как я могу эти знания применить» - основной тезис </a:t>
            </a:r>
            <a:r>
              <a:rPr lang="ru-RU" sz="2700" b="1" kern="150" dirty="0">
                <a:solidFill>
                  <a:srgbClr val="000000"/>
                </a:solidFill>
                <a:latin typeface="Times New Roman"/>
                <a:ea typeface="SimSun"/>
                <a:cs typeface="Mangal"/>
              </a:rPr>
              <a:t>современного пониман</a:t>
            </a:r>
            <a:r>
              <a:rPr lang="ru-RU" sz="2000" b="1" kern="150" dirty="0">
                <a:solidFill>
                  <a:srgbClr val="000000"/>
                </a:solidFill>
                <a:latin typeface="Times New Roman"/>
                <a:ea typeface="SimSun"/>
                <a:cs typeface="Mangal"/>
              </a:rPr>
              <a:t>ия метода проектов.</a:t>
            </a:r>
            <a:endParaRPr lang="ru-RU" dirty="0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983676"/>
            <a:ext cx="7832430" cy="587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prstClr val="black"/>
              </a:solidFill>
              <a:latin typeface="Times New Roman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2401" y="246319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  <a:t/>
            </a:r>
            <a:br>
              <a:rPr kumimoji="0" lang="ru-RU" sz="2000" b="1" i="0" u="none" strike="noStrike" kern="1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SimSun"/>
                <a:cs typeface="Mang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12115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 descr="C:\Users\User\Desktop\презентация\IMG_20221201_07121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142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5" y="4026979"/>
            <a:ext cx="4142437" cy="270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87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610844183_25-p-foni-detyam-dlya-prezentatsii-po-literatur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20689"/>
            <a:ext cx="612068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Хотелось бы закончить словами великого </a:t>
            </a: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педагога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Ш. </a:t>
            </a:r>
            <a:r>
              <a:rPr lang="ru-RU" sz="2800" b="1" dirty="0" err="1" smtClean="0">
                <a:solidFill>
                  <a:srgbClr val="111111"/>
                </a:solidFill>
                <a:latin typeface="Times New Roman"/>
                <a:ea typeface="Times New Roman"/>
              </a:rPr>
              <a:t>А.</a:t>
            </a:r>
            <a:r>
              <a:rPr lang="ru-RU" sz="2800" b="1" u="sng" dirty="0" err="1" smtClean="0">
                <a:solidFill>
                  <a:srgbClr val="111111"/>
                </a:solidFill>
                <a:latin typeface="Times New Roman"/>
                <a:ea typeface="Times New Roman"/>
              </a:rPr>
              <a:t>Амонашвили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«Понимать детей – значит не подчинять их нашей власти, а опираясь на их сегодняшнюю жизнь, взращивать ростки их завтрашней жизни</a:t>
            </a: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».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СПАСИБО ЗА ВНИМАНИЕ !</a:t>
            </a:r>
            <a:endParaRPr lang="ru-RU" sz="2800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25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0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Общение </a:t>
            </a:r>
            <a:r>
              <a:rPr lang="ru-RU" sz="2000" kern="150" dirty="0">
                <a:latin typeface="Times New Roman" pitchFamily="18" charset="0"/>
                <a:ea typeface="SimSun"/>
                <a:cs typeface="Times New Roman" pitchFamily="18" charset="0"/>
              </a:rPr>
              <a:t>взрослого с ребёнком все чаще ограничивается кратковременным, формальным и поверхностным взаимодействием, в виде замечаний, указаний, инструкций, обсуждений примитивно бытовых тем. Общение взрослого с ребёнком происходит: кратковременно, поверхностно и формально . Нельзя забывать, что полноценное речевое развитие ребёнка </a:t>
            </a:r>
            <a:r>
              <a:rPr lang="ru-RU" sz="20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осуществляется: </a:t>
            </a:r>
            <a:r>
              <a:rPr lang="ru-RU" sz="2000" kern="150" dirty="0">
                <a:latin typeface="Times New Roman" pitchFamily="18" charset="0"/>
                <a:ea typeface="SimSun"/>
                <a:cs typeface="Times New Roman" pitchFamily="18" charset="0"/>
              </a:rPr>
              <a:t>в живом, непосредственном общении </a:t>
            </a:r>
            <a:r>
              <a:rPr lang="ru-RU" sz="20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со </a:t>
            </a:r>
            <a:r>
              <a:rPr lang="ru-RU" sz="2000" kern="150" dirty="0">
                <a:latin typeface="Times New Roman" pitchFamily="18" charset="0"/>
                <a:ea typeface="SimSun"/>
                <a:cs typeface="Times New Roman" pitchFamily="18" charset="0"/>
              </a:rPr>
              <a:t>взрослым, в которое он включён всеми своими мыслями и чувствами. Совместная деятельность взрослых и детей способствует успешному социальному и интеллектуальному развитию ребёнка, закладывает психоэмоциональную базу его будущей жизни. Обратим внимание на метод </a:t>
            </a:r>
            <a:r>
              <a:rPr lang="ru-RU" sz="20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проекта, </a:t>
            </a:r>
            <a:r>
              <a:rPr lang="ru-RU" sz="2000" kern="150" dirty="0">
                <a:latin typeface="Times New Roman" pitchFamily="18" charset="0"/>
                <a:ea typeface="SimSun"/>
                <a:cs typeface="Times New Roman" pitchFamily="18" charset="0"/>
              </a:rPr>
              <a:t>который является совместной формой сотрудничества ребёнка и взрослого, может компенсировать проблему дефицита общения, совместной деятельности родителей и детей в семье, а также стать эффективным средством речевого развития дошкольников</a:t>
            </a:r>
            <a:r>
              <a:rPr lang="ru-RU" kern="150" dirty="0"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33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764704"/>
            <a:ext cx="6534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Почему </a:t>
            </a: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современные дети отстают в своём речевом развитии, говорят </a:t>
            </a: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всё </a:t>
            </a: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хуже и </a:t>
            </a: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меньше? </a:t>
            </a: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Почему происходят негативные изменения в нравственном и социально личностном развитии дошкольников? Одной из них является разрыв коммуникативных связей между миром детей и миром взрослых, отчуждение взрослых от детей, лишение их содержательных (живых) способов общения .</a:t>
            </a:r>
          </a:p>
        </p:txBody>
      </p:sp>
    </p:spTree>
    <p:extLst>
      <p:ext uri="{BB962C8B-B14F-4D97-AF65-F5344CB8AC3E}">
        <p14:creationId xmlns:p14="http://schemas.microsoft.com/office/powerpoint/2010/main" val="212487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304800"/>
            <a:ext cx="640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Дошкольный возраст – это благоприятный период для развития всех сторон речи, расширения и обогащения детских представлений о разнообразии окружающего мира.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обладает огромным развивающим потенциалом, не только создает условия для поддержки и развития детских интересов и способностей, но и нацелена на развитие индивидуальности ребенка, его самостоятельности, инициативности, поисковой активности.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6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04664"/>
            <a:ext cx="6858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Метод проектов: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   Формирует коммуникативные навыки;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- </a:t>
            </a: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Эффективное средство речевого развития дошкольников;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    Компенсирует проблему дефицита общения;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     </a:t>
            </a: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Развивает познавательный интерес;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    Развивает творческое мышление;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 Формирует нравственные качества личности;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 Развивает у ребёнка знания, умения и навыки;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-  Создаёт условия для поддержки и развития детских интересов и способностей;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     Нацелен на развитие индивидуальности ребёнка, его самостоятельности, инициативу.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16631"/>
            <a:ext cx="6534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проектной деятельности прослеживается интеграция всех образовательных областей, но основа этого метода речевое развитие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форме работы происходит тесное взаимодействие педагога, ребенка и его родителей, а так же поэтапная практическая деятельность ведет к достижению поставленной цели.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Технология проектирования, является очень удобной и применимой при организации совместной работы воспитателя,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SimSun"/>
                <a:cs typeface="Times New Roman" pitchFamily="18" charset="0"/>
              </a:rPr>
              <a:t>Участие в проекте помогает ребенку почувствовать свою значимость, ощутить себя полноправным участником событий, способствует усилению </a:t>
            </a:r>
            <a:r>
              <a:rPr lang="ru-RU" sz="2400" dirty="0" smtClean="0">
                <a:latin typeface="Times New Roman" pitchFamily="18" charset="0"/>
                <a:ea typeface="SimSun"/>
                <a:cs typeface="Times New Roman" pitchFamily="18" charset="0"/>
              </a:rPr>
              <a:t>позиций 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«Я</a:t>
            </a:r>
            <a:r>
              <a:rPr lang="en-US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ea typeface="SimSun"/>
                <a:cs typeface="Times New Roman" pitchFamily="18" charset="0"/>
              </a:rPr>
              <a:t>сам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«Я</a:t>
            </a:r>
            <a:r>
              <a:rPr lang="en-US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ea typeface="SimSun"/>
                <a:cs typeface="Times New Roman" pitchFamily="18" charset="0"/>
              </a:rPr>
              <a:t>сделаю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«Я</a:t>
            </a:r>
            <a:r>
              <a:rPr lang="en-US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ea typeface="SimSun"/>
                <a:cs typeface="Times New Roman" pitchFamily="18" charset="0"/>
              </a:rPr>
              <a:t> умею».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-495151"/>
            <a:ext cx="653447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76672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речи и речевого общения детей дошкольного возраста в процессе организации проектной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 дошкольников, психические процессы (памяти, мышления, внимания, воображения), способствовать словотворчеству и грамматической стройности речи.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активизация словаря;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активизировать самостоятельную и познавательную деятельность детей.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осваивать детьми окружающую действительность.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творческих способностей, умению наблюдать, слушать, обобщать и анализировать,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Подобрать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 и упражнения по развитию словаря детей.</a:t>
            </a: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2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 б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-495151"/>
            <a:ext cx="8352928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sz="2800" kern="150" dirty="0" smtClean="0">
              <a:solidFill>
                <a:srgbClr val="666666"/>
              </a:solidFill>
              <a:latin typeface="Arial, Helvetica, Verdana, 'Bit"/>
              <a:ea typeface="SimSun"/>
              <a:cs typeface="Mang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25585"/>
            <a:ext cx="640871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Реализация задач развития речи предполагает три варианта использования метода </a:t>
            </a: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проектов: </a:t>
            </a:r>
            <a:endParaRPr lang="ru-RU" sz="2800" kern="15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1) специальные тематические проекты по речевому развитию ( </a:t>
            </a:r>
            <a:r>
              <a:rPr lang="ru-RU" sz="2800" kern="150" dirty="0" err="1" smtClean="0">
                <a:latin typeface="Times New Roman" pitchFamily="18" charset="0"/>
                <a:ea typeface="SimSun"/>
                <a:cs typeface="Times New Roman" pitchFamily="18" charset="0"/>
              </a:rPr>
              <a:t>монопроекты</a:t>
            </a: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);</a:t>
            </a:r>
            <a:endParaRPr lang="ru-RU" sz="2800" kern="15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 2) интеграция задач развития общения и речи в тематические </a:t>
            </a:r>
            <a:r>
              <a:rPr lang="ru-RU" sz="2800" kern="150" dirty="0" err="1">
                <a:latin typeface="Times New Roman" pitchFamily="18" charset="0"/>
                <a:ea typeface="SimSun"/>
                <a:cs typeface="Times New Roman" pitchFamily="18" charset="0"/>
              </a:rPr>
              <a:t>монопроекты</a:t>
            </a: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 по другим образовательным </a:t>
            </a:r>
            <a:r>
              <a:rPr lang="ru-RU" sz="2800" kern="150" dirty="0" smtClean="0">
                <a:latin typeface="Times New Roman" pitchFamily="18" charset="0"/>
                <a:ea typeface="SimSun"/>
                <a:cs typeface="Times New Roman" pitchFamily="18" charset="0"/>
              </a:rPr>
              <a:t>областям;</a:t>
            </a:r>
            <a:endParaRPr lang="ru-RU" sz="2800" kern="15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algn="just">
              <a:spcBef>
                <a:spcPts val="450"/>
              </a:spcBef>
              <a:spcAft>
                <a:spcPts val="450"/>
              </a:spcAft>
            </a:pP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3 ) </a:t>
            </a:r>
            <a:r>
              <a:rPr lang="ru-RU" sz="2800" kern="150" dirty="0" err="1">
                <a:latin typeface="Times New Roman" pitchFamily="18" charset="0"/>
                <a:ea typeface="SimSun"/>
                <a:cs typeface="Times New Roman" pitchFamily="18" charset="0"/>
              </a:rPr>
              <a:t>межпредметные</a:t>
            </a:r>
            <a:r>
              <a:rPr lang="ru-RU" sz="2800" kern="150" dirty="0">
                <a:latin typeface="Times New Roman" pitchFamily="18" charset="0"/>
                <a:ea typeface="SimSun"/>
                <a:cs typeface="Times New Roman" pitchFamily="18" charset="0"/>
              </a:rPr>
              <a:t> интегрированные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3180621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949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Office Theme</vt:lpstr>
      <vt:lpstr>1_Office Theme</vt:lpstr>
      <vt:lpstr>2_Office Theme</vt:lpstr>
      <vt:lpstr>3_Office Theme</vt:lpstr>
      <vt:lpstr>    Тема :  «Проектная деятельность как средство речевого развития детей дошкольного возраста»  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«МОЯ РОДИНА –РОССИЯ»</vt:lpstr>
      <vt:lpstr>Презентация PowerPoint</vt:lpstr>
      <vt:lpstr>ТКАНИ</vt:lpstr>
      <vt:lpstr>Презентация PowerPoint</vt:lpstr>
      <vt:lpstr>ВОДА ВОКРУГ НАС</vt:lpstr>
      <vt:lpstr>Все, что я познаю, я знаю, для чего мне это надо и где и как я могу эти знания применить» - основной тезис современного понимания метода проектов.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48</cp:revision>
  <dcterms:created xsi:type="dcterms:W3CDTF">2022-12-03T13:40:31Z</dcterms:created>
  <dcterms:modified xsi:type="dcterms:W3CDTF">2022-12-07T06:09:45Z</dcterms:modified>
</cp:coreProperties>
</file>