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32" r:id="rId3"/>
    <p:sldMasterId id="2147483744" r:id="rId4"/>
    <p:sldMasterId id="2147483768" r:id="rId5"/>
    <p:sldMasterId id="2147483780" r:id="rId6"/>
    <p:sldMasterId id="2147483792" r:id="rId7"/>
    <p:sldMasterId id="2147483804" r:id="rId8"/>
  </p:sldMasterIdLst>
  <p:sldIdLst>
    <p:sldId id="257" r:id="rId9"/>
    <p:sldId id="258" r:id="rId10"/>
    <p:sldId id="259" r:id="rId11"/>
    <p:sldId id="279" r:id="rId12"/>
    <p:sldId id="262" r:id="rId13"/>
    <p:sldId id="280" r:id="rId14"/>
    <p:sldId id="267" r:id="rId15"/>
    <p:sldId id="281" r:id="rId16"/>
    <p:sldId id="265" r:id="rId17"/>
    <p:sldId id="282" r:id="rId18"/>
    <p:sldId id="276" r:id="rId19"/>
    <p:sldId id="283" r:id="rId20"/>
    <p:sldId id="273" r:id="rId21"/>
    <p:sldId id="284" r:id="rId22"/>
    <p:sldId id="274" r:id="rId23"/>
    <p:sldId id="286" r:id="rId24"/>
    <p:sldId id="285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1" d="100"/>
          <a:sy n="101" d="100"/>
        </p:scale>
        <p:origin x="-2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7FB6F-E122-4341-8510-F96E164C53B0}" type="datetimeFigureOut">
              <a:rPr lang="ru-RU"/>
              <a:pPr>
                <a:defRPr/>
              </a:pPr>
              <a:t>19.02.2019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581AE-27BB-436F-917B-336BB124C9C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0A9A5-43BF-47C2-8CDF-12991B880769}" type="datetimeFigureOut">
              <a:rPr lang="ru-RU"/>
              <a:pPr>
                <a:defRPr/>
              </a:pPr>
              <a:t>19.02.2019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1BAE6-5B1F-4A3C-9528-590BF787C0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32799-707B-418C-A51C-3E847A0EB198}" type="datetimeFigureOut">
              <a:rPr lang="ru-RU"/>
              <a:pPr>
                <a:defRPr/>
              </a:pPr>
              <a:t>19.02.2019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342AB-4406-451D-BD36-C8D9511331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7FB6F-E122-4341-8510-F96E164C53B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581AE-27BB-436F-917B-336BB124C9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700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881B8-0B44-4971-AE88-0B578557C4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0FC74-0737-484B-9D37-33A1E481A4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163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944FA-F1A3-4221-A9A2-D311C8BEA3C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BD11D-36F6-415E-99E6-E469650098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6969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487F7-B911-4A32-8C31-35A3BEC34A2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9CB96-88E3-4F5A-94CC-3631C8A549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868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46B88-6FE5-4473-8379-419268F4BC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FF015-8B07-41FC-A8EC-41FD2B71DCF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7886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76439-C18F-47A9-A351-E9F931886E9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35658-4885-41E4-AE46-8B85435D113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454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2055D-7E89-4D19-AA38-1E55C1C1C3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102A4-FB33-430B-A660-1FD61095EB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2592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19F45-99AB-422A-AFA0-9E03F792B9D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2C994-430A-4DE5-99DB-3A8959BB41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216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881B8-0B44-4971-AE88-0B578557C41A}" type="datetimeFigureOut">
              <a:rPr lang="ru-RU"/>
              <a:pPr>
                <a:defRPr/>
              </a:pPr>
              <a:t>19.02.2019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0FC74-0737-484B-9D37-33A1E481A4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CEB02-825B-444D-B9F9-68EF9074596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64FF1-C4B9-402D-B9AA-76ADF33DBD1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1977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0A9A5-43BF-47C2-8CDF-12991B8807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1BAE6-5B1F-4A3C-9528-590BF787C08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810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32799-707B-418C-A51C-3E847A0EB1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342AB-4406-451D-BD36-C8D9511331C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7360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7FB6F-E122-4341-8510-F96E164C53B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581AE-27BB-436F-917B-336BB124C9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2499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881B8-0B44-4971-AE88-0B578557C4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0FC74-0737-484B-9D37-33A1E481A4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6860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944FA-F1A3-4221-A9A2-D311C8BEA3C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BD11D-36F6-415E-99E6-E469650098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251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487F7-B911-4A32-8C31-35A3BEC34A2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9CB96-88E3-4F5A-94CC-3631C8A549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395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46B88-6FE5-4473-8379-419268F4BC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FF015-8B07-41FC-A8EC-41FD2B71DCF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5296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76439-C18F-47A9-A351-E9F931886E9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35658-4885-41E4-AE46-8B85435D113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9239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2055D-7E89-4D19-AA38-1E55C1C1C3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102A4-FB33-430B-A660-1FD61095EB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608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944FA-F1A3-4221-A9A2-D311C8BEA3C9}" type="datetimeFigureOut">
              <a:rPr lang="ru-RU"/>
              <a:pPr>
                <a:defRPr/>
              </a:pPr>
              <a:t>19.02.2019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BD11D-36F6-415E-99E6-E469650098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19F45-99AB-422A-AFA0-9E03F792B9D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2C994-430A-4DE5-99DB-3A8959BB41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0017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CEB02-825B-444D-B9F9-68EF9074596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64FF1-C4B9-402D-B9AA-76ADF33DBD1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8428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0A9A5-43BF-47C2-8CDF-12991B8807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1BAE6-5B1F-4A3C-9528-590BF787C08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664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32799-707B-418C-A51C-3E847A0EB1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342AB-4406-451D-BD36-C8D9511331C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2881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7FB6F-E122-4341-8510-F96E164C53B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581AE-27BB-436F-917B-336BB124C9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2499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881B8-0B44-4971-AE88-0B578557C4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0FC74-0737-484B-9D37-33A1E481A4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6860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944FA-F1A3-4221-A9A2-D311C8BEA3C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BD11D-36F6-415E-99E6-E469650098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251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487F7-B911-4A32-8C31-35A3BEC34A2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9CB96-88E3-4F5A-94CC-3631C8A549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395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46B88-6FE5-4473-8379-419268F4BC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FF015-8B07-41FC-A8EC-41FD2B71DCF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5296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76439-C18F-47A9-A351-E9F931886E9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35658-4885-41E4-AE46-8B85435D113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923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487F7-B911-4A32-8C31-35A3BEC34A25}" type="datetimeFigureOut">
              <a:rPr lang="ru-RU"/>
              <a:pPr>
                <a:defRPr/>
              </a:pPr>
              <a:t>19.02.2019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9CB96-88E3-4F5A-94CC-3631C8A549F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2055D-7E89-4D19-AA38-1E55C1C1C3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102A4-FB33-430B-A660-1FD61095EB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6081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19F45-99AB-422A-AFA0-9E03F792B9D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2C994-430A-4DE5-99DB-3A8959BB41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0017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CEB02-825B-444D-B9F9-68EF9074596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64FF1-C4B9-402D-B9AA-76ADF33DBD1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8428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0A9A5-43BF-47C2-8CDF-12991B8807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1BAE6-5B1F-4A3C-9528-590BF787C08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664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32799-707B-418C-A51C-3E847A0EB1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342AB-4406-451D-BD36-C8D9511331C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2881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7FB6F-E122-4341-8510-F96E164C53B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581AE-27BB-436F-917B-336BB124C9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1305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881B8-0B44-4971-AE88-0B578557C4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0FC74-0737-484B-9D37-33A1E481A4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7723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944FA-F1A3-4221-A9A2-D311C8BEA3C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BD11D-36F6-415E-99E6-E469650098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7204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487F7-B911-4A32-8C31-35A3BEC34A2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9CB96-88E3-4F5A-94CC-3631C8A549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6319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46B88-6FE5-4473-8379-419268F4BC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FF015-8B07-41FC-A8EC-41FD2B71DCF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581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46B88-6FE5-4473-8379-419268F4BC41}" type="datetimeFigureOut">
              <a:rPr lang="ru-RU"/>
              <a:pPr>
                <a:defRPr/>
              </a:pPr>
              <a:t>19.02.2019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FF015-8B07-41FC-A8EC-41FD2B71DC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76439-C18F-47A9-A351-E9F931886E9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35658-4885-41E4-AE46-8B85435D113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9452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2055D-7E89-4D19-AA38-1E55C1C1C3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102A4-FB33-430B-A660-1FD61095EB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2932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19F45-99AB-422A-AFA0-9E03F792B9D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2C994-430A-4DE5-99DB-3A8959BB41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9594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CEB02-825B-444D-B9F9-68EF9074596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64FF1-C4B9-402D-B9AA-76ADF33DBD1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3018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0A9A5-43BF-47C2-8CDF-12991B8807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1BAE6-5B1F-4A3C-9528-590BF787C08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466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32799-707B-418C-A51C-3E847A0EB1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342AB-4406-451D-BD36-C8D9511331C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6045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7FB6F-E122-4341-8510-F96E164C53B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581AE-27BB-436F-917B-336BB124C9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2237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881B8-0B44-4971-AE88-0B578557C4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0FC74-0737-484B-9D37-33A1E481A4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5225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944FA-F1A3-4221-A9A2-D311C8BEA3C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BD11D-36F6-415E-99E6-E469650098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0772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487F7-B911-4A32-8C31-35A3BEC34A2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9CB96-88E3-4F5A-94CC-3631C8A549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677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76439-C18F-47A9-A351-E9F931886E92}" type="datetimeFigureOut">
              <a:rPr lang="ru-RU"/>
              <a:pPr>
                <a:defRPr/>
              </a:pPr>
              <a:t>19.02.2019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35658-4885-41E4-AE46-8B85435D11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46B88-6FE5-4473-8379-419268F4BC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FF015-8B07-41FC-A8EC-41FD2B71DCF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42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76439-C18F-47A9-A351-E9F931886E9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35658-4885-41E4-AE46-8B85435D113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122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2055D-7E89-4D19-AA38-1E55C1C1C3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102A4-FB33-430B-A660-1FD61095EB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0256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19F45-99AB-422A-AFA0-9E03F792B9D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2C994-430A-4DE5-99DB-3A8959BB41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2756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CEB02-825B-444D-B9F9-68EF9074596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64FF1-C4B9-402D-B9AA-76ADF33DBD1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5270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0A9A5-43BF-47C2-8CDF-12991B8807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1BAE6-5B1F-4A3C-9528-590BF787C08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9008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32799-707B-418C-A51C-3E847A0EB1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342AB-4406-451D-BD36-C8D9511331C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0575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7FB6F-E122-4341-8510-F96E164C53B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581AE-27BB-436F-917B-336BB124C9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3822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881B8-0B44-4971-AE88-0B578557C4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0FC74-0737-484B-9D37-33A1E481A4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1986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944FA-F1A3-4221-A9A2-D311C8BEA3C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BD11D-36F6-415E-99E6-E469650098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000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2055D-7E89-4D19-AA38-1E55C1C1C3F0}" type="datetimeFigureOut">
              <a:rPr lang="ru-RU"/>
              <a:pPr>
                <a:defRPr/>
              </a:pPr>
              <a:t>19.02.2019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102A4-FB33-430B-A660-1FD61095EB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487F7-B911-4A32-8C31-35A3BEC34A2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9CB96-88E3-4F5A-94CC-3631C8A549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1707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46B88-6FE5-4473-8379-419268F4BC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FF015-8B07-41FC-A8EC-41FD2B71DCF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23583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76439-C18F-47A9-A351-E9F931886E9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35658-4885-41E4-AE46-8B85435D113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0607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2055D-7E89-4D19-AA38-1E55C1C1C3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102A4-FB33-430B-A660-1FD61095EB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06825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19F45-99AB-422A-AFA0-9E03F792B9D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2C994-430A-4DE5-99DB-3A8959BB41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6141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CEB02-825B-444D-B9F9-68EF9074596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64FF1-C4B9-402D-B9AA-76ADF33DBD1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85951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0A9A5-43BF-47C2-8CDF-12991B8807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1BAE6-5B1F-4A3C-9528-590BF787C08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88909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32799-707B-418C-A51C-3E847A0EB1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342AB-4406-451D-BD36-C8D9511331C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99847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7FB6F-E122-4341-8510-F96E164C53B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581AE-27BB-436F-917B-336BB124C9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65893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881B8-0B44-4971-AE88-0B578557C4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0FC74-0737-484B-9D37-33A1E481A4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917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19F45-99AB-422A-AFA0-9E03F792B9D1}" type="datetimeFigureOut">
              <a:rPr lang="ru-RU"/>
              <a:pPr>
                <a:defRPr/>
              </a:pPr>
              <a:t>19.02.2019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2C994-430A-4DE5-99DB-3A8959BB41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944FA-F1A3-4221-A9A2-D311C8BEA3C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BD11D-36F6-415E-99E6-E469650098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7714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487F7-B911-4A32-8C31-35A3BEC34A2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9CB96-88E3-4F5A-94CC-3631C8A549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10066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46B88-6FE5-4473-8379-419268F4BC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FF015-8B07-41FC-A8EC-41FD2B71DCF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3780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76439-C18F-47A9-A351-E9F931886E9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35658-4885-41E4-AE46-8B85435D113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69343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2055D-7E89-4D19-AA38-1E55C1C1C3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102A4-FB33-430B-A660-1FD61095EB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30186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19F45-99AB-422A-AFA0-9E03F792B9D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2C994-430A-4DE5-99DB-3A8959BB41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78804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CEB02-825B-444D-B9F9-68EF9074596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64FF1-C4B9-402D-B9AA-76ADF33DBD1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77640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0A9A5-43BF-47C2-8CDF-12991B8807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1BAE6-5B1F-4A3C-9528-590BF787C08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09682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32799-707B-418C-A51C-3E847A0EB1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342AB-4406-451D-BD36-C8D9511331C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185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CEB02-825B-444D-B9F9-68EF90745961}" type="datetimeFigureOut">
              <a:rPr lang="ru-RU"/>
              <a:pPr>
                <a:defRPr/>
              </a:pPr>
              <a:t>19.02.2019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64FF1-C4B9-402D-B9AA-76ADF33DBD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464D7F-2926-48DE-ABF1-AA5DE2DC1CEF}" type="datetimeFigureOut">
              <a:rPr lang="ru-RU"/>
              <a:pPr>
                <a:defRPr/>
              </a:pPr>
              <a:t>19.02.2019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AAD6B9-AB44-40BB-AE63-0498FE585B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464D7F-2926-48DE-ABF1-AA5DE2DC1C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AAD6B9-AB44-40BB-AE63-0498FE585B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592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464D7F-2926-48DE-ABF1-AA5DE2DC1C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AAD6B9-AB44-40BB-AE63-0498FE585B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0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464D7F-2926-48DE-ABF1-AA5DE2DC1C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AAD6B9-AB44-40BB-AE63-0498FE585B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0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464D7F-2926-48DE-ABF1-AA5DE2DC1C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AAD6B9-AB44-40BB-AE63-0498FE585B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45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464D7F-2926-48DE-ABF1-AA5DE2DC1C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AAD6B9-AB44-40BB-AE63-0498FE585B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333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464D7F-2926-48DE-ABF1-AA5DE2DC1C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AAD6B9-AB44-40BB-AE63-0498FE585B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07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464D7F-2926-48DE-ABF1-AA5DE2DC1C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AAD6B9-AB44-40BB-AE63-0498FE585B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027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851275" y="476250"/>
            <a:ext cx="352901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МБДОУ ( ясли-сад) № 1 «Ромашка</a:t>
            </a:r>
            <a:r>
              <a:rPr lang="ru-RU" sz="3000" b="1" dirty="0" smtClean="0">
                <a:solidFill>
                  <a:srgbClr val="0070C0"/>
                </a:solidFill>
                <a:latin typeface="Monotype Corsiva" pitchFamily="66" charset="0"/>
              </a:rPr>
              <a:t>»</a:t>
            </a:r>
            <a:endParaRPr lang="ru-RU" sz="30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8910" y="1844824"/>
            <a:ext cx="8343952" cy="230832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«</a:t>
            </a: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Организация работы педагога </a:t>
            </a:r>
            <a:endParaRPr lang="ru-RU" sz="4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с </a:t>
            </a: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детьми разных групп адаптации </a:t>
            </a:r>
            <a:endParaRPr lang="ru-RU" sz="4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в </a:t>
            </a: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адаптационный период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»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52484" y="5517232"/>
            <a:ext cx="4392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Подготовила: педагог-психолог</a:t>
            </a:r>
            <a:r>
              <a:rPr lang="ru-RU" b="1" dirty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  </a:t>
            </a:r>
            <a:r>
              <a:rPr lang="ru-RU" b="1" dirty="0" err="1" smtClean="0">
                <a:solidFill>
                  <a:srgbClr val="0070C0"/>
                </a:solidFill>
                <a:latin typeface="Monotype Corsiva" pitchFamily="66" charset="0"/>
              </a:rPr>
              <a:t>Пшонник</a:t>
            </a:r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 О.А.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26550" y="6177598"/>
            <a:ext cx="2162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Красноперекопск, 2019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5550" y="415807"/>
            <a:ext cx="727280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2.3. Группа адаптации по характеру привыкания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85526" y="1852449"/>
            <a:ext cx="17854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1 </a:t>
            </a:r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группа</a:t>
            </a:r>
            <a:endParaRPr lang="ru-RU" sz="3200" dirty="0">
              <a:ln>
                <a:solidFill>
                  <a:srgbClr val="002060"/>
                </a:solidFill>
              </a:ln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7154" y="2780928"/>
            <a:ext cx="66967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Причина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Отсутствие близких, их внимания, ласки вызывает у таких детей тревогу, беспокойство, плач, постоянное ожидание родных. 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Проблемы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-мешает им воспринимать окружающее;</a:t>
            </a:r>
            <a:endParaRPr lang="ru-RU" sz="1600" dirty="0" smtClean="0">
              <a:ln>
                <a:solidFill>
                  <a:srgbClr val="002060"/>
                </a:solidFill>
              </a:ln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-действовать в новой обстановке согласно предложениям и требованиям воспитателя;</a:t>
            </a:r>
            <a:endParaRPr lang="ru-RU" sz="1600" dirty="0" smtClean="0">
              <a:ln>
                <a:solidFill>
                  <a:srgbClr val="002060"/>
                </a:solidFill>
              </a:ln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-действия ребенка становятся хаотичным и, беспорядочными;</a:t>
            </a:r>
            <a:endParaRPr lang="ru-RU" sz="1600" dirty="0" smtClean="0">
              <a:ln>
                <a:solidFill>
                  <a:srgbClr val="002060"/>
                </a:solidFill>
              </a:ln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- часто он как будто сжимается в комочек, стремится уединиться, избежать всего, что его окружает;</a:t>
            </a:r>
            <a:endParaRPr lang="ru-RU" sz="1600" dirty="0" smtClean="0">
              <a:ln>
                <a:solidFill>
                  <a:srgbClr val="002060"/>
                </a:solidFill>
              </a:ln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-переживание сопровождается повышением температуры, расстройством желудка, </a:t>
            </a:r>
            <a:r>
              <a:rPr lang="ru-RU" sz="1600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появлением сыпи, частым мочеиспусканием.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060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916832"/>
            <a:ext cx="842493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1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удовлетворить потребность, определяющую его поведение, а именно — потребность в общении с близкими;</a:t>
            </a:r>
            <a:endParaRPr lang="ru-RU" sz="1600" b="1" dirty="0" smtClean="0">
              <a:ln>
                <a:solidFill>
                  <a:srgbClr val="002060"/>
                </a:solidFill>
              </a:ln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1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предложить близким ребенка пройти в группу вместе, ребенок перестанет плакать, успокаивается, присутствие близкого человека (матери, отца, бабушки);</a:t>
            </a:r>
            <a:endParaRPr lang="ru-RU" sz="1600" b="1" dirty="0" smtClean="0">
              <a:ln>
                <a:solidFill>
                  <a:srgbClr val="002060"/>
                </a:solidFill>
              </a:ln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1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маму с ребенком на некоторое время оставить одних;</a:t>
            </a:r>
            <a:endParaRPr lang="ru-RU" sz="1600" b="1" dirty="0" smtClean="0">
              <a:ln>
                <a:solidFill>
                  <a:srgbClr val="002060"/>
                </a:solidFill>
              </a:ln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1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объяснить родителям, что их роль заключается не только в том, чтобы снять эмоциональное напряжение у ребенка, но и в том, чтобы помочь установить эмоциональный контакт с воспитателем, познакомить ребенка с окружающим, чтобы он перестал бояться новой обстановки, детей, взрослых;</a:t>
            </a:r>
            <a:endParaRPr lang="ru-RU" sz="1600" b="1" dirty="0" smtClean="0">
              <a:ln>
                <a:solidFill>
                  <a:srgbClr val="002060"/>
                </a:solidFill>
              </a:ln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1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неоднократная экскурсия по группе вместе с мамой;</a:t>
            </a:r>
            <a:endParaRPr lang="ru-RU" sz="1600" b="1" dirty="0" smtClean="0">
              <a:ln>
                <a:solidFill>
                  <a:srgbClr val="002060"/>
                </a:solidFill>
              </a:ln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1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взаимодействие родителя с воспитателем( вопросы, просьбы)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побуждать к общению с воспитателем;</a:t>
            </a:r>
            <a:endParaRPr lang="ru-RU" sz="1600" b="1" dirty="0" smtClean="0">
              <a:ln>
                <a:solidFill>
                  <a:srgbClr val="002060"/>
                </a:solidFill>
              </a:ln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1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упражнения двигательного характера и подвижные игры;</a:t>
            </a:r>
            <a:endParaRPr lang="ru-RU" sz="1600" b="1" dirty="0" smtClean="0">
              <a:ln>
                <a:solidFill>
                  <a:srgbClr val="002060"/>
                </a:solidFill>
              </a:ln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1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негромкая, веселая, мелодичная музыка вызывает у детей улыбку;</a:t>
            </a:r>
            <a:endParaRPr lang="ru-RU" sz="1600" b="1" dirty="0" smtClean="0">
              <a:ln>
                <a:solidFill>
                  <a:srgbClr val="002060"/>
                </a:solidFill>
              </a:ln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1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игрушка-забава;</a:t>
            </a:r>
            <a:endParaRPr lang="ru-RU" sz="1600" b="1" dirty="0" smtClean="0">
              <a:ln>
                <a:solidFill>
                  <a:srgbClr val="002060"/>
                </a:solidFill>
              </a:ln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1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вовлечение </a:t>
            </a:r>
            <a:r>
              <a:rPr lang="ru-RU" sz="1600" b="1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игровую деятельность совместно с </a:t>
            </a:r>
            <a:r>
              <a:rPr lang="ru-RU" sz="1600" b="1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воспитателем.</a:t>
            </a:r>
            <a:endParaRPr lang="ru-RU" sz="1600" b="1" dirty="0">
              <a:ln>
                <a:solidFill>
                  <a:srgbClr val="002060"/>
                </a:solidFill>
              </a:ln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0562" y="1042856"/>
            <a:ext cx="38188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Действия взрослых</a:t>
            </a:r>
            <a:endParaRPr lang="ru-RU" sz="3200" dirty="0">
              <a:ln>
                <a:solidFill>
                  <a:srgbClr val="002060"/>
                </a:solidFill>
              </a:ln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0040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9952" y="1124744"/>
            <a:ext cx="16928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ВАЖНО</a:t>
            </a:r>
            <a:r>
              <a:rPr lang="ru-RU" sz="1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! </a:t>
            </a:r>
            <a:endParaRPr lang="ru-RU" sz="16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1605" y="2348880"/>
            <a:ext cx="68006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первые </a:t>
            </a:r>
            <a:r>
              <a:rPr lang="ru-RU" sz="160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игровые действия детей </a:t>
            </a:r>
            <a:r>
              <a:rPr lang="ru-RU" sz="16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должны </a:t>
            </a:r>
            <a:r>
              <a:rPr lang="ru-RU" sz="160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проходить без участия </a:t>
            </a:r>
            <a:r>
              <a:rPr lang="ru-RU" sz="16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сверстников;</a:t>
            </a:r>
            <a:endParaRPr lang="ru-RU" sz="1600" dirty="0">
              <a:ln w="1270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lvl="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присутствующая в группе мать помогает снять эмоциональное </a:t>
            </a:r>
            <a:r>
              <a:rPr lang="ru-RU" sz="16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напряжение</a:t>
            </a:r>
            <a:r>
              <a:rPr lang="ru-RU" sz="160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;</a:t>
            </a:r>
            <a:endParaRPr lang="ru-RU" sz="1600" dirty="0">
              <a:ln w="1270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lvl="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</a:t>
            </a:r>
            <a:r>
              <a:rPr lang="ru-RU" sz="160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первые дни по возможности не следует резко изменять те привычки, которые сложились у ребенка в условиях </a:t>
            </a:r>
            <a:r>
              <a:rPr lang="ru-RU" sz="16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семьи;</a:t>
            </a:r>
            <a:endParaRPr lang="ru-RU" sz="1600" dirty="0">
              <a:ln w="1270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lvl="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соответствие </a:t>
            </a:r>
            <a:r>
              <a:rPr lang="ru-RU" sz="160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режима кормления, укладывания спать, туалета с потребностью в этом ребенка — требование определяющее, но ребенка надо приучать к режиму, вырабатывать стойкие </a:t>
            </a:r>
            <a:r>
              <a:rPr lang="ru-RU" sz="16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рефлексы;</a:t>
            </a:r>
            <a:endParaRPr lang="ru-RU" sz="1600" dirty="0">
              <a:ln w="1270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lvl="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не следует менять сразу в режим, и методику кормления, и методику укладывания.</a:t>
            </a:r>
            <a:endParaRPr lang="ru-RU" sz="1600" dirty="0">
              <a:ln w="1270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lvl="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предупреждать </a:t>
            </a:r>
            <a:r>
              <a:rPr lang="ru-RU" sz="160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ребенка о предстоящем </a:t>
            </a:r>
            <a:r>
              <a:rPr lang="ru-RU" sz="16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действии</a:t>
            </a:r>
          </a:p>
          <a:p>
            <a:pPr marL="285750" lvl="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</a:t>
            </a:r>
            <a:r>
              <a:rPr lang="ru-RU" sz="16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спользовать различные </a:t>
            </a:r>
            <a:r>
              <a:rPr lang="ru-RU" sz="160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игрушки машины, совочки, лопатки, </a:t>
            </a:r>
            <a:r>
              <a:rPr lang="ru-RU" sz="16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формочки</a:t>
            </a:r>
            <a:r>
              <a:rPr lang="ru-RU" sz="160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</a:t>
            </a:r>
            <a:r>
              <a:rPr lang="ru-RU" sz="16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60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мячи, куклы </a:t>
            </a:r>
            <a:r>
              <a:rPr lang="ru-RU" sz="16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r>
              <a:rPr lang="ru-RU" sz="160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endParaRPr lang="ru-RU" sz="1600" dirty="0">
              <a:ln w="1270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0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2449838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</a:t>
            </a:r>
            <a:r>
              <a:rPr lang="ru-RU" sz="1600" b="1" dirty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со стороны воспитателя, проявление ласки, </a:t>
            </a:r>
            <a:r>
              <a:rPr lang="ru-RU" sz="1600" b="1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слова одобрения</a:t>
            </a:r>
            <a:r>
              <a:rPr lang="ru-RU" sz="1600" b="1" dirty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b="1" dirty="0" smtClean="0">
              <a:ln>
                <a:solidFill>
                  <a:srgbClr val="00206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поддержать </a:t>
            </a:r>
            <a:r>
              <a:rPr lang="ru-RU" sz="1600" b="1" dirty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ребенка к окружающему, обращать внимание на сходство и различие предметов и игрушек, формировать умения действовать с </a:t>
            </a:r>
            <a:r>
              <a:rPr lang="ru-RU" sz="1600" b="1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ними</a:t>
            </a:r>
            <a:r>
              <a:rPr lang="ru-RU" sz="1600" b="1" dirty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b="1" dirty="0" smtClean="0">
              <a:ln>
                <a:solidFill>
                  <a:srgbClr val="00206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600" b="1" dirty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ситуативно-действенного общения очень </a:t>
            </a:r>
            <a:endParaRPr lang="ru-RU" sz="1600" b="1" dirty="0" smtClean="0">
              <a:ln>
                <a:solidFill>
                  <a:srgbClr val="00206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   важен </a:t>
            </a:r>
            <a:r>
              <a:rPr lang="ru-RU" sz="1600" b="1" dirty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игрушек </a:t>
            </a:r>
            <a:r>
              <a:rPr lang="ru-RU" sz="1600" b="1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dirty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</a:t>
            </a:r>
            <a:r>
              <a:rPr lang="ru-RU" sz="1600" b="1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их;</a:t>
            </a:r>
            <a:endParaRPr lang="ru-RU" sz="1600" b="1" dirty="0">
              <a:ln>
                <a:solidFill>
                  <a:srgbClr val="00206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постепенно </a:t>
            </a:r>
            <a:r>
              <a:rPr lang="ru-RU" sz="1600" b="1" dirty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включать и такие приемы и методы педагогического </a:t>
            </a:r>
            <a:endParaRPr lang="ru-RU" sz="1600" b="1" dirty="0" smtClean="0">
              <a:ln>
                <a:solidFill>
                  <a:srgbClr val="00206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    воздействия</a:t>
            </a:r>
            <a:r>
              <a:rPr lang="ru-RU" sz="1600" b="1" dirty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, как упражнения в самостоятельных действиях, </a:t>
            </a:r>
            <a:r>
              <a:rPr lang="ru-RU" sz="1600" b="1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поручение</a:t>
            </a:r>
            <a:r>
              <a:rPr lang="ru-RU" sz="1600" b="1" dirty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1600" b="1" dirty="0" smtClean="0">
              <a:ln>
                <a:solidFill>
                  <a:srgbClr val="00206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    напоминание</a:t>
            </a:r>
            <a:r>
              <a:rPr lang="ru-RU" sz="1600" b="1" dirty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, указание, как уступить игрушку, </a:t>
            </a:r>
            <a:r>
              <a:rPr lang="ru-RU" sz="1600" b="1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как </a:t>
            </a:r>
            <a:r>
              <a:rPr lang="ru-RU" sz="1600" b="1" dirty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поделиться </a:t>
            </a:r>
            <a:endParaRPr lang="ru-RU" sz="1600" b="1" dirty="0" smtClean="0">
              <a:ln>
                <a:solidFill>
                  <a:srgbClr val="00206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    игрушкой </a:t>
            </a:r>
            <a:r>
              <a:rPr lang="ru-RU" sz="1600" b="1" dirty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с другими детьми. 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12351" y="895822"/>
            <a:ext cx="11847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группа</a:t>
            </a:r>
            <a:endParaRPr lang="ru-RU" sz="2000" dirty="0">
              <a:ln>
                <a:solidFill>
                  <a:srgbClr val="002060"/>
                </a:solidFill>
              </a:ln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332656"/>
            <a:ext cx="727280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2.3. Группа адаптации по характеру привыкания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83768" y="1263910"/>
            <a:ext cx="5328592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Воспринимают расставание с близкими в первые же дни действия взрослых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08562" y="4588639"/>
            <a:ext cx="1261756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ВАЖНО!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517" y="5085184"/>
            <a:ext cx="8352928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рекомендуется частая смена игрушек и пособий, так как это утомляет ребенка, не даст возможности их освоить, и у него вырабатывается небрежное к ним 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отношение; </a:t>
            </a:r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игрушки </a:t>
            </a: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располагаются в групповой комнате соответственно их назначению, например: мишка в коляске, кукла за столом, кукла в кроватке, кубики в машине и т. п., обязательно в разных местах. </a:t>
            </a:r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43413" y="1912523"/>
            <a:ext cx="2214517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n>
                  <a:solidFill>
                    <a:srgbClr val="002060"/>
                  </a:solidFill>
                </a:ln>
                <a:latin typeface="Times New Roman"/>
                <a:ea typeface="Times New Roman"/>
                <a:cs typeface="Times New Roman"/>
              </a:rPr>
              <a:t>Действия педагога:</a:t>
            </a:r>
            <a:endParaRPr lang="ru-RU" sz="1400" dirty="0">
              <a:ln>
                <a:solidFill>
                  <a:srgbClr val="002060"/>
                </a:solidFill>
              </a:ln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3588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332656"/>
            <a:ext cx="727280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2.3. Группа адаптации по характеру привыкания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07618" y="855876"/>
            <a:ext cx="11847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3 </a:t>
            </a:r>
            <a:r>
              <a:rPr lang="ru-RU" sz="2000" b="1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группа</a:t>
            </a:r>
            <a:endParaRPr lang="ru-RU" sz="2000" dirty="0">
              <a:ln>
                <a:solidFill>
                  <a:srgbClr val="002060"/>
                </a:solidFill>
              </a:ln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412776"/>
            <a:ext cx="8496944" cy="9417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ln>
                  <a:solidFill>
                    <a:srgbClr val="002060"/>
                  </a:solidFill>
                </a:ln>
                <a:latin typeface="Times New Roman"/>
                <a:ea typeface="Times New Roman"/>
                <a:cs typeface="Times New Roman"/>
              </a:rPr>
              <a:t>дети имеют определенные знания, стремятся к активным самостоятельным действиям, они обращаются к взрослым лишь в случаях, когда необходимо что-либо </a:t>
            </a:r>
            <a:r>
              <a:rPr lang="ru-RU" sz="1600" b="1" dirty="0" smtClean="0">
                <a:ln>
                  <a:solidFill>
                    <a:srgbClr val="002060"/>
                  </a:solidFill>
                </a:ln>
                <a:latin typeface="Times New Roman"/>
                <a:ea typeface="Times New Roman"/>
                <a:cs typeface="Times New Roman"/>
              </a:rPr>
              <a:t>выяснить; используют </a:t>
            </a:r>
            <a:r>
              <a:rPr lang="ru-RU" sz="1600" b="1" dirty="0">
                <a:ln>
                  <a:solidFill>
                    <a:srgbClr val="002060"/>
                  </a:solidFill>
                </a:ln>
                <a:latin typeface="Times New Roman"/>
                <a:ea typeface="Times New Roman"/>
                <a:cs typeface="Times New Roman"/>
              </a:rPr>
              <a:t>в своей игре действия самостоятельно, усложняя их.</a:t>
            </a:r>
            <a:endParaRPr lang="ru-RU" sz="1600" b="1" dirty="0">
              <a:ln>
                <a:solidFill>
                  <a:srgbClr val="002060"/>
                </a:solidFill>
              </a:ln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1257" y="2636911"/>
            <a:ext cx="8741485" cy="3365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n>
                  <a:solidFill>
                    <a:srgbClr val="002060"/>
                  </a:solidFill>
                </a:ln>
                <a:latin typeface="Times New Roman"/>
                <a:ea typeface="Times New Roman"/>
                <a:cs typeface="Times New Roman"/>
              </a:rPr>
              <a:t>Действия педагогов:</a:t>
            </a:r>
            <a:endParaRPr lang="ru-RU" sz="1400" dirty="0" smtClean="0">
              <a:ln>
                <a:solidFill>
                  <a:srgbClr val="002060"/>
                </a:solidFill>
              </a:ln>
              <a:latin typeface="Calibri"/>
              <a:ea typeface="Calibri"/>
              <a:cs typeface="Times New Roman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1765300" algn="l"/>
                <a:tab pos="2801620" algn="l"/>
                <a:tab pos="3639820" algn="l"/>
                <a:tab pos="4837430" algn="l"/>
              </a:tabLst>
            </a:pPr>
            <a:r>
              <a:rPr lang="ru-RU" sz="1600" b="1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организация </a:t>
            </a:r>
            <a:r>
              <a:rPr lang="ru-RU" sz="1600" b="1" dirty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нужных ситуаций, подготовка игрушек и атрибутов, показ, как с ними </a:t>
            </a:r>
            <a:r>
              <a:rPr lang="ru-RU" sz="1600" b="1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действовать</a:t>
            </a:r>
            <a:r>
              <a:rPr lang="ru-RU" sz="1600" b="1" dirty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  <a:endParaRPr lang="ru-RU" sz="1600" b="1" dirty="0">
              <a:ln>
                <a:solidFill>
                  <a:srgbClr val="002060"/>
                </a:solidFill>
              </a:ln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создание  различных игровых уголков с игрушками различной величины, </a:t>
            </a:r>
            <a:r>
              <a:rPr lang="ru-RU" sz="1600" b="1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цвета, формы</a:t>
            </a:r>
            <a:r>
              <a:rPr lang="ru-RU" sz="1600" b="1" dirty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Рядом должна быть также и скамейка, чтобы ребенку удобно было не </a:t>
            </a:r>
            <a:endParaRPr lang="ru-RU" sz="1600" b="1" dirty="0" smtClean="0">
              <a:ln>
                <a:solidFill>
                  <a:srgbClr val="002060"/>
                </a:solidFill>
              </a:ln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b="1" dirty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только </a:t>
            </a:r>
            <a:r>
              <a:rPr lang="ru-RU" sz="1600" b="1" dirty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напоить куклу, но и сесть с ней </a:t>
            </a:r>
            <a:r>
              <a:rPr lang="ru-RU" sz="1600" b="1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рядом</a:t>
            </a:r>
            <a:r>
              <a:rPr lang="ru-RU" sz="1600" b="1" dirty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;</a:t>
            </a:r>
            <a:endParaRPr lang="ru-RU" sz="1600" b="1" dirty="0">
              <a:ln>
                <a:solidFill>
                  <a:srgbClr val="002060"/>
                </a:solidFill>
              </a:ln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1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использовать </a:t>
            </a:r>
            <a:r>
              <a:rPr lang="ru-RU" sz="1600" b="1" dirty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такие приемы и </a:t>
            </a:r>
            <a:r>
              <a:rPr lang="ru-RU" sz="1600" b="1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методы педагогического </a:t>
            </a:r>
            <a:r>
              <a:rPr lang="ru-RU" sz="1600" b="1" dirty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воздействия:</a:t>
            </a:r>
            <a:endParaRPr lang="ru-RU" sz="1600" b="1" dirty="0">
              <a:ln>
                <a:solidFill>
                  <a:srgbClr val="002060"/>
                </a:solidFill>
              </a:ln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Clr>
                <a:srgbClr val="000000"/>
              </a:buClr>
              <a:buSzPts val="1450"/>
              <a:tabLst>
                <a:tab pos="221615" algn="l"/>
              </a:tabLst>
            </a:pPr>
            <a:r>
              <a:rPr lang="ru-RU" sz="1600" b="1" spc="5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-  упражнять </a:t>
            </a:r>
            <a:r>
              <a:rPr lang="ru-RU" sz="1600" b="1" spc="5" dirty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ребенка в совместных действиях со сверстниками,</a:t>
            </a:r>
            <a:endParaRPr lang="ru-RU" sz="1600" b="1" spc="5" dirty="0">
              <a:ln>
                <a:solidFill>
                  <a:srgbClr val="002060"/>
                </a:solidFill>
              </a:ln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Clr>
                <a:srgbClr val="000000"/>
              </a:buClr>
              <a:buSzPts val="1450"/>
              <a:tabLst>
                <a:tab pos="221615" algn="l"/>
              </a:tabLst>
            </a:pPr>
            <a:r>
              <a:rPr lang="ru-RU" sz="1600" b="1" spc="5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-   учить </a:t>
            </a:r>
            <a:r>
              <a:rPr lang="ru-RU" sz="1600" b="1" spc="5" dirty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уступать игрушку и делиться ею с </a:t>
            </a:r>
            <a:r>
              <a:rPr lang="ru-RU" sz="1600" b="1" spc="5" dirty="0" err="1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товарищем,поручать</a:t>
            </a:r>
            <a:endParaRPr lang="ru-RU" sz="1600" b="1" spc="5" dirty="0" smtClean="0">
              <a:ln>
                <a:solidFill>
                  <a:srgbClr val="002060"/>
                </a:solidFill>
              </a:ln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Clr>
                <a:srgbClr val="000000"/>
              </a:buClr>
              <a:buSzPts val="1450"/>
              <a:tabLst>
                <a:tab pos="221615" algn="l"/>
              </a:tabLst>
            </a:pPr>
            <a:r>
              <a:rPr lang="ru-RU" sz="1600" b="1" spc="5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- обратиться </a:t>
            </a:r>
            <a:r>
              <a:rPr lang="ru-RU" sz="1600" b="1" spc="5" dirty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 </a:t>
            </a:r>
            <a:r>
              <a:rPr lang="ru-RU" sz="1600" b="1" spc="5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сверстникам;</a:t>
            </a:r>
            <a:endParaRPr lang="ru-RU" sz="1600" b="1" spc="5" dirty="0">
              <a:ln>
                <a:solidFill>
                  <a:srgbClr val="002060"/>
                </a:solidFill>
              </a:ln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27660" indent="-285750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221615" algn="l"/>
              </a:tabLst>
            </a:pPr>
            <a:r>
              <a:rPr lang="ru-RU" sz="1600" b="1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специальные игры-занятия;</a:t>
            </a:r>
            <a:endParaRPr lang="ru-RU" sz="1600" b="1" dirty="0">
              <a:ln>
                <a:solidFill>
                  <a:srgbClr val="002060"/>
                </a:solidFill>
              </a:ln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221615" algn="l"/>
              </a:tabLst>
            </a:pPr>
            <a:r>
              <a:rPr lang="ru-RU" sz="1600" b="1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учить детей </a:t>
            </a:r>
            <a:r>
              <a:rPr lang="ru-RU" sz="1600" b="1" dirty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просить и предлагать свои игрушки, давать друг другу </a:t>
            </a:r>
            <a:endParaRPr lang="ru-RU" sz="1600" b="1" dirty="0" smtClean="0">
              <a:ln>
                <a:solidFill>
                  <a:srgbClr val="002060"/>
                </a:solidFill>
              </a:ln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21615" algn="l"/>
              </a:tabLst>
            </a:pPr>
            <a:r>
              <a:rPr lang="ru-RU" sz="1600" b="1" dirty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советы, как </a:t>
            </a:r>
            <a:r>
              <a:rPr lang="ru-RU" sz="1600" b="1" dirty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сделать что-то лучше, помогать друг другу в совместной игре.</a:t>
            </a:r>
            <a:endParaRPr lang="ru-RU" sz="1600" b="1" dirty="0">
              <a:ln>
                <a:solidFill>
                  <a:srgbClr val="002060"/>
                </a:solidFill>
              </a:ln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0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06878" y="739668"/>
            <a:ext cx="1261756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ВАЖНО!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5923" y="2132856"/>
            <a:ext cx="8496944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1567180" algn="l"/>
                <a:tab pos="3100070" algn="l"/>
                <a:tab pos="3910965" algn="l"/>
                <a:tab pos="5194300" algn="l"/>
              </a:tabLst>
            </a:pPr>
            <a:r>
              <a:rPr lang="ru-RU" sz="1600" b="1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учесть, что взаимоотношения детей и по времени </a:t>
            </a:r>
            <a:r>
              <a:rPr lang="ru-RU" sz="1600" b="1" dirty="0" err="1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контактирования</a:t>
            </a:r>
            <a:r>
              <a:rPr lang="ru-RU" sz="1600" b="1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и по содержанию совместных действий складываются постепенно;</a:t>
            </a:r>
            <a:endParaRPr lang="ru-RU" sz="1600" b="1" dirty="0" smtClean="0">
              <a:ln>
                <a:solidFill>
                  <a:srgbClr val="002060"/>
                </a:solidFill>
              </a:ln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1567180" algn="l"/>
                <a:tab pos="3100070" algn="l"/>
                <a:tab pos="3910965" algn="l"/>
                <a:tab pos="5194300" algn="l"/>
              </a:tabLst>
            </a:pPr>
            <a:r>
              <a:rPr lang="ru-RU" sz="1600" b="1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 этапе развития взаимоотношений с другими детьми важно показать ребенку, как следует поступать в каждом конкретном случае;</a:t>
            </a:r>
            <a:endParaRPr lang="ru-RU" sz="1600" b="1" dirty="0" smtClean="0">
              <a:ln>
                <a:solidFill>
                  <a:srgbClr val="002060"/>
                </a:solidFill>
              </a:ln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1567180" algn="l"/>
                <a:tab pos="3100070" algn="l"/>
                <a:tab pos="3910965" algn="l"/>
                <a:tab pos="5194300" algn="l"/>
              </a:tabLst>
            </a:pPr>
            <a:r>
              <a:rPr lang="ru-RU" sz="1600" b="1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мере формирования устойчивых навыков совместной игры надо обращать внимание детей на правила взаимоотношений;</a:t>
            </a:r>
            <a:endParaRPr lang="ru-RU" sz="1600" b="1" dirty="0" smtClean="0">
              <a:ln>
                <a:solidFill>
                  <a:srgbClr val="002060"/>
                </a:solidFill>
              </a:ln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1567180" algn="l"/>
                <a:tab pos="3100070" algn="l"/>
                <a:tab pos="3910965" algn="l"/>
                <a:tab pos="5194300" algn="l"/>
              </a:tabLst>
            </a:pPr>
            <a:r>
              <a:rPr lang="ru-RU" sz="1600" b="1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рекомендуется все атрибуты к играм в «больницу», «парикмахерскую»,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567180" algn="l"/>
                <a:tab pos="3100070" algn="l"/>
                <a:tab pos="3910965" algn="l"/>
                <a:tab pos="5194300" algn="l"/>
              </a:tabLst>
            </a:pPr>
            <a:r>
              <a:rPr lang="ru-RU" sz="1600" b="1" dirty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«дом» и т. п. сначала продемонстрировать на играх-занятиях и только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567180" algn="l"/>
                <a:tab pos="3100070" algn="l"/>
                <a:tab pos="3910965" algn="l"/>
                <a:tab pos="5194300" algn="l"/>
              </a:tabLst>
            </a:pPr>
            <a:r>
              <a:rPr lang="ru-RU" sz="1600" b="1" dirty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затем включать в игры детей;</a:t>
            </a:r>
            <a:endParaRPr lang="ru-RU" sz="1600" b="1" dirty="0" smtClean="0">
              <a:ln>
                <a:solidFill>
                  <a:srgbClr val="002060"/>
                </a:solidFill>
              </a:ln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1567180" algn="l"/>
                <a:tab pos="3100070" algn="l"/>
                <a:tab pos="3910965" algn="l"/>
                <a:tab pos="5194300" algn="l"/>
              </a:tabLst>
            </a:pPr>
            <a:r>
              <a:rPr lang="ru-RU" sz="1600" b="1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руководство воспитателя играми и общением детей, недавно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567180" algn="l"/>
                <a:tab pos="3100070" algn="l"/>
                <a:tab pos="3910965" algn="l"/>
                <a:tab pos="5194300" algn="l"/>
              </a:tabLst>
            </a:pPr>
            <a:r>
              <a:rPr lang="ru-RU" sz="1600" b="1" dirty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поступивших в группу, должно быть постоянным  на этом этапе привыкания;</a:t>
            </a:r>
            <a:endParaRPr lang="ru-RU" sz="1600" b="1" dirty="0" smtClean="0">
              <a:ln>
                <a:solidFill>
                  <a:srgbClr val="002060"/>
                </a:solidFill>
              </a:ln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1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продвигая ребенка с одной ступени развития, на другую, обеспечивать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условия для его дальнейшего всестороннего умственного и физического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развития.</a:t>
            </a:r>
            <a:endParaRPr lang="ru-RU" sz="1600" b="1" dirty="0">
              <a:ln>
                <a:solidFill>
                  <a:srgbClr val="002060"/>
                </a:solidFill>
              </a:ln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88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060848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Основными   причинами </a:t>
            </a:r>
          </a:p>
          <a:p>
            <a:pPr algn="ctr"/>
            <a:r>
              <a:rPr lang="ru-RU" sz="2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тяжелой  адаптации  к  условиям  </a:t>
            </a:r>
            <a:r>
              <a:rPr lang="ru-RU" sz="2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ДОУ   являются</a:t>
            </a:r>
            <a:r>
              <a:rPr lang="ru-RU" sz="2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3429000"/>
            <a:ext cx="6336704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отсутствие </a:t>
            </a:r>
            <a:r>
              <a:rPr lang="ru-RU" b="1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семье режима, совпадающего с режимом дошкольного учреждения,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наличие </a:t>
            </a:r>
            <a:r>
              <a:rPr lang="ru-RU" b="1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 ребенка своеобразных привычек,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неумение </a:t>
            </a:r>
            <a:r>
              <a:rPr lang="ru-RU" b="1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занять себя игрушкой,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отсутствие </a:t>
            </a:r>
            <a:r>
              <a:rPr lang="ru-RU" b="1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элементарных культурно-гигиенических навыков,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отсутствие </a:t>
            </a:r>
            <a:r>
              <a:rPr lang="ru-RU" b="1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навыка общения с незнакомыми людьми.</a:t>
            </a:r>
          </a:p>
        </p:txBody>
      </p:sp>
    </p:spTree>
    <p:extLst>
      <p:ext uri="{BB962C8B-B14F-4D97-AF65-F5344CB8AC3E}">
        <p14:creationId xmlns:p14="http://schemas.microsoft.com/office/powerpoint/2010/main" val="107491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http://www.playcast.ru/uploads/2014/09/09/978722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36912"/>
            <a:ext cx="52387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5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5936" y="332656"/>
            <a:ext cx="17844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ПЛАН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2497" y="1908653"/>
            <a:ext cx="2985113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1.Основные понятия</a:t>
            </a:r>
            <a:endParaRPr lang="ru-RU" sz="28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2497" y="2348880"/>
            <a:ext cx="7992888" cy="39703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2. Характер поведения ребенка  при поступлении в детский сад.</a:t>
            </a:r>
          </a:p>
          <a:p>
            <a:r>
              <a:rPr lang="ru-RU" sz="2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   2.1</a:t>
            </a:r>
            <a:r>
              <a:rPr lang="ru-RU" sz="2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. </a:t>
            </a:r>
            <a:r>
              <a:rPr lang="ru-RU" sz="2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Поведение ребенка в процессе адаптации .</a:t>
            </a:r>
          </a:p>
          <a:p>
            <a:r>
              <a:rPr lang="ru-RU" sz="2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   2.2</a:t>
            </a:r>
            <a:r>
              <a:rPr lang="ru-RU" sz="2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. </a:t>
            </a:r>
            <a:r>
              <a:rPr lang="ru-RU" sz="2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Длительность адаптации в зависимости   от жизненного опыта малыша.</a:t>
            </a:r>
          </a:p>
          <a:p>
            <a:r>
              <a:rPr lang="ru-RU" sz="2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   2.3. </a:t>
            </a:r>
            <a:r>
              <a:rPr lang="ru-RU" sz="2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Группа адаптации по характеру привыкания</a:t>
            </a:r>
          </a:p>
          <a:p>
            <a:r>
              <a:rPr lang="ru-RU" sz="2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    2.4. </a:t>
            </a:r>
            <a:r>
              <a:rPr lang="ru-RU" sz="2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Методы и педагогические приёмы в </a:t>
            </a:r>
            <a:r>
              <a:rPr lang="ru-RU" sz="2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работе с детьми в зависимости от характера групп привыкания к ДОУ</a:t>
            </a:r>
            <a:endParaRPr lang="ru-RU" sz="28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1919" y="332656"/>
            <a:ext cx="2985113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1.Основные понятия</a:t>
            </a:r>
            <a:endParaRPr lang="ru-RU" sz="28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9129" y="1484784"/>
            <a:ext cx="8280920" cy="150810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>
                <a:solidFill>
                  <a:srgbClr val="00B05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Адаптация – от лат. </a:t>
            </a:r>
            <a:r>
              <a:rPr lang="ru-RU" sz="16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adaptatio</a:t>
            </a:r>
            <a:r>
              <a:rPr lang="ru-RU" sz="1600" b="1" dirty="0">
                <a:solidFill>
                  <a:srgbClr val="00B05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–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«приспособляю». Социально – психологическая адаптация представляет собой приспособление личности к социальной среде…Целью любой адаптации является устранение либо ослабление разрушающего действия факторов среды…</a:t>
            </a:r>
          </a:p>
          <a:p>
            <a:pPr indent="270510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(По «Педагогическому энциклопедическому словарю» под ред. Б.М. Бим – </a:t>
            </a:r>
            <a:r>
              <a:rPr lang="ru-RU" sz="1600" b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Бада</a:t>
            </a:r>
            <a:r>
              <a:rPr lang="ru-RU" sz="16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</a:t>
            </a:r>
            <a:endParaRPr lang="ru-RU" sz="16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717032"/>
            <a:ext cx="5793894" cy="2031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B050"/>
                </a:solidFill>
                <a:latin typeface="Times New Roman"/>
                <a:ea typeface="Calibri"/>
              </a:rPr>
              <a:t>Изменения в жизни ребёнка: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n>
                  <a:solidFill>
                    <a:srgbClr val="002060"/>
                  </a:solidFill>
                </a:ln>
                <a:latin typeface="Times New Roman"/>
                <a:ea typeface="Calibri"/>
                <a:cs typeface="Times New Roman"/>
              </a:rPr>
              <a:t>строгий </a:t>
            </a:r>
            <a:r>
              <a:rPr lang="ru-RU" dirty="0">
                <a:ln>
                  <a:solidFill>
                    <a:srgbClr val="002060"/>
                  </a:solidFill>
                </a:ln>
                <a:latin typeface="Times New Roman"/>
                <a:ea typeface="Calibri"/>
                <a:cs typeface="Times New Roman"/>
              </a:rPr>
              <a:t>режим </a:t>
            </a:r>
            <a:r>
              <a:rPr lang="ru-RU" dirty="0" smtClean="0">
                <a:ln>
                  <a:solidFill>
                    <a:srgbClr val="002060"/>
                  </a:solidFill>
                </a:ln>
                <a:latin typeface="Times New Roman"/>
                <a:ea typeface="Calibri"/>
                <a:cs typeface="Times New Roman"/>
              </a:rPr>
              <a:t>дня,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n>
                  <a:solidFill>
                    <a:srgbClr val="002060"/>
                  </a:solidFill>
                </a:ln>
                <a:latin typeface="Times New Roman"/>
                <a:ea typeface="Calibri"/>
                <a:cs typeface="Times New Roman"/>
              </a:rPr>
              <a:t>отсутствие </a:t>
            </a:r>
            <a:r>
              <a:rPr lang="ru-RU" dirty="0">
                <a:ln>
                  <a:solidFill>
                    <a:srgbClr val="002060"/>
                  </a:solidFill>
                </a:ln>
                <a:latin typeface="Times New Roman"/>
                <a:ea typeface="Calibri"/>
                <a:cs typeface="Times New Roman"/>
              </a:rPr>
              <a:t>родителей или других близких взрослых</a:t>
            </a:r>
            <a:r>
              <a:rPr lang="ru-RU" dirty="0" smtClean="0">
                <a:ln>
                  <a:solidFill>
                    <a:srgbClr val="002060"/>
                  </a:solidFill>
                </a:ln>
                <a:latin typeface="Times New Roman"/>
                <a:ea typeface="Calibri"/>
                <a:cs typeface="Times New Roman"/>
              </a:rPr>
              <a:t>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n>
                  <a:solidFill>
                    <a:srgbClr val="002060"/>
                  </a:solidFill>
                </a:ln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ln>
                  <a:solidFill>
                    <a:srgbClr val="002060"/>
                  </a:solidFill>
                </a:ln>
                <a:latin typeface="Times New Roman"/>
                <a:ea typeface="Calibri"/>
                <a:cs typeface="Times New Roman"/>
              </a:rPr>
              <a:t>новые требования к поведению,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n>
                  <a:solidFill>
                    <a:srgbClr val="002060"/>
                  </a:solidFill>
                </a:ln>
                <a:latin typeface="Times New Roman"/>
                <a:ea typeface="Calibri"/>
                <a:cs typeface="Times New Roman"/>
              </a:rPr>
              <a:t>постоянный </a:t>
            </a:r>
            <a:r>
              <a:rPr lang="ru-RU" dirty="0">
                <a:ln>
                  <a:solidFill>
                    <a:srgbClr val="002060"/>
                  </a:solidFill>
                </a:ln>
                <a:latin typeface="Times New Roman"/>
                <a:ea typeface="Calibri"/>
                <a:cs typeface="Times New Roman"/>
              </a:rPr>
              <a:t>контакт со сверстниками,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n>
                  <a:solidFill>
                    <a:srgbClr val="002060"/>
                  </a:solidFill>
                </a:ln>
                <a:latin typeface="Times New Roman"/>
                <a:ea typeface="Calibri"/>
                <a:cs typeface="Times New Roman"/>
              </a:rPr>
              <a:t>новое </a:t>
            </a:r>
            <a:r>
              <a:rPr lang="ru-RU" dirty="0">
                <a:ln>
                  <a:solidFill>
                    <a:srgbClr val="002060"/>
                  </a:solidFill>
                </a:ln>
                <a:latin typeface="Times New Roman"/>
                <a:ea typeface="Calibri"/>
                <a:cs typeface="Times New Roman"/>
              </a:rPr>
              <a:t>помещение, таящее в себе много неизвестного,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n>
                  <a:solidFill>
                    <a:srgbClr val="002060"/>
                  </a:solidFill>
                </a:ln>
                <a:latin typeface="Times New Roman"/>
                <a:ea typeface="Calibri"/>
                <a:cs typeface="Times New Roman"/>
              </a:rPr>
              <a:t>другой </a:t>
            </a:r>
            <a:r>
              <a:rPr lang="ru-RU" dirty="0">
                <a:ln>
                  <a:solidFill>
                    <a:srgbClr val="002060"/>
                  </a:solidFill>
                </a:ln>
                <a:latin typeface="Times New Roman"/>
                <a:ea typeface="Calibri"/>
                <a:cs typeface="Times New Roman"/>
              </a:rPr>
              <a:t>стиль общения</a:t>
            </a:r>
            <a:r>
              <a:rPr lang="ru-RU" dirty="0" smtClean="0">
                <a:ln>
                  <a:solidFill>
                    <a:srgbClr val="002060"/>
                  </a:solidFill>
                </a:ln>
                <a:latin typeface="Times New Roman"/>
                <a:ea typeface="Calibri"/>
                <a:cs typeface="Times New Roman"/>
              </a:rPr>
              <a:t>.</a:t>
            </a:r>
            <a:endParaRPr lang="ru-RU" sz="1400" dirty="0">
              <a:ln>
                <a:solidFill>
                  <a:srgbClr val="002060"/>
                </a:solidFill>
              </a:ln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51919" y="332656"/>
            <a:ext cx="2985113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1.Основные понятия</a:t>
            </a:r>
            <a:endParaRPr lang="ru-RU" sz="28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0608" y="1333651"/>
            <a:ext cx="4607736" cy="169277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Фазы адаптационного процесса</a:t>
            </a:r>
          </a:p>
          <a:p>
            <a:pPr lvl="0" algn="ctr">
              <a:spcAft>
                <a:spcPts val="0"/>
              </a:spcAft>
            </a:pPr>
            <a:endParaRPr lang="ru-RU" sz="1600" b="1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ctr"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1.Острая фаза</a:t>
            </a: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ctr"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2.Подострая фаза</a:t>
            </a:r>
          </a:p>
          <a:p>
            <a:pPr lvl="0" algn="ctr"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3.Фаза компенсации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8723" y="3933056"/>
            <a:ext cx="6271509" cy="184665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Фазы </a:t>
            </a:r>
            <a:r>
              <a:rPr lang="ru-RU" sz="2400" b="1" i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адаптации</a:t>
            </a:r>
          </a:p>
          <a:p>
            <a:r>
              <a:rPr lang="ru-RU" b="1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1.Легкая адаптация.</a:t>
            </a:r>
          </a:p>
          <a:p>
            <a:r>
              <a:rPr lang="ru-RU" b="1" dirty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2. Средняя адаптация: все нарушения выражены более и 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длительно.</a:t>
            </a:r>
          </a:p>
          <a:p>
            <a:r>
              <a:rPr lang="ru-RU" b="1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b="1" dirty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3. Тяжелая адаптация (от 2 до 6 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месяцев).</a:t>
            </a:r>
          </a:p>
          <a:p>
            <a:r>
              <a:rPr lang="ru-RU" b="1" dirty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4. Очень тяжелая адаптация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</a:t>
            </a:r>
            <a:r>
              <a:rPr lang="ru-RU" b="1" dirty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около полугода и 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более.</a:t>
            </a:r>
            <a:endParaRPr lang="ru-RU" b="1" dirty="0">
              <a:ln>
                <a:solidFill>
                  <a:srgbClr val="00206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77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15816" y="476672"/>
            <a:ext cx="4572000" cy="95410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ru-RU" sz="2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2. Характер поведения ребенка  при поступлении в детский сад.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1818402"/>
            <a:ext cx="631844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2.1. Поведение ребенка в процессе адаптации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0070" y="2708920"/>
            <a:ext cx="63876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r>
              <a:rPr lang="ru-RU" b="1" dirty="0">
                <a:ln>
                  <a:solidFill>
                    <a:srgbClr val="002060"/>
                  </a:solidFill>
                </a:ln>
                <a:latin typeface="Times New Roman"/>
                <a:ea typeface="Calibri"/>
                <a:cs typeface="Times New Roman"/>
              </a:rPr>
              <a:t>Первая 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latin typeface="Times New Roman"/>
                <a:ea typeface="Calibri"/>
                <a:cs typeface="Times New Roman"/>
              </a:rPr>
              <a:t>группа</a:t>
            </a:r>
            <a:endParaRPr lang="ru-RU" dirty="0" smtClean="0">
              <a:ln>
                <a:solidFill>
                  <a:srgbClr val="002060"/>
                </a:solidFill>
              </a:ln>
              <a:latin typeface="Times New Roman"/>
              <a:ea typeface="Calibri"/>
              <a:cs typeface="Times New Roman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ln>
                  <a:solidFill>
                    <a:srgbClr val="002060"/>
                  </a:solidFill>
                </a:ln>
                <a:latin typeface="Times New Roman"/>
                <a:ea typeface="Calibri"/>
                <a:cs typeface="Times New Roman"/>
              </a:rPr>
              <a:t>резко </a:t>
            </a:r>
            <a:r>
              <a:rPr lang="ru-RU" dirty="0">
                <a:ln>
                  <a:solidFill>
                    <a:srgbClr val="002060"/>
                  </a:solidFill>
                </a:ln>
                <a:latin typeface="Times New Roman"/>
                <a:ea typeface="Calibri"/>
                <a:cs typeface="Times New Roman"/>
              </a:rPr>
              <a:t>отрицательно и бурно выражают свое отношение к </a:t>
            </a:r>
            <a:r>
              <a:rPr lang="ru-RU" dirty="0" smtClean="0">
                <a:ln>
                  <a:solidFill>
                    <a:srgbClr val="002060"/>
                  </a:solidFill>
                </a:ln>
                <a:latin typeface="Times New Roman"/>
                <a:ea typeface="Calibri"/>
                <a:cs typeface="Times New Roman"/>
              </a:rPr>
              <a:t>происходящему,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ln>
                  <a:solidFill>
                    <a:srgbClr val="002060"/>
                  </a:solidFill>
                </a:ln>
                <a:latin typeface="Times New Roman"/>
                <a:ea typeface="Calibri"/>
                <a:cs typeface="Times New Roman"/>
              </a:rPr>
              <a:t>то </a:t>
            </a:r>
            <a:r>
              <a:rPr lang="ru-RU" dirty="0">
                <a:ln>
                  <a:solidFill>
                    <a:srgbClr val="002060"/>
                  </a:solidFill>
                </a:ln>
                <a:latin typeface="Times New Roman"/>
                <a:ea typeface="Calibri"/>
                <a:cs typeface="Times New Roman"/>
              </a:rPr>
              <a:t>просятся на руки к взрослому, то бегут к </a:t>
            </a:r>
            <a:r>
              <a:rPr lang="ru-RU" dirty="0" smtClean="0">
                <a:ln>
                  <a:solidFill>
                    <a:srgbClr val="002060"/>
                  </a:solidFill>
                </a:ln>
                <a:latin typeface="Times New Roman"/>
                <a:ea typeface="Calibri"/>
                <a:cs typeface="Times New Roman"/>
              </a:rPr>
              <a:t>двери,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ln>
                  <a:solidFill>
                    <a:srgbClr val="002060"/>
                  </a:solidFill>
                </a:ln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ln>
                  <a:solidFill>
                    <a:srgbClr val="002060"/>
                  </a:solidFill>
                </a:ln>
                <a:latin typeface="Times New Roman"/>
                <a:ea typeface="Calibri"/>
                <a:cs typeface="Times New Roman"/>
              </a:rPr>
              <a:t>с яростью расшвыривают предлагаемые </a:t>
            </a:r>
            <a:r>
              <a:rPr lang="ru-RU" dirty="0" smtClean="0">
                <a:ln>
                  <a:solidFill>
                    <a:srgbClr val="002060"/>
                  </a:solidFill>
                </a:ln>
                <a:latin typeface="Times New Roman"/>
                <a:ea typeface="Calibri"/>
                <a:cs typeface="Times New Roman"/>
              </a:rPr>
              <a:t>игрушки, 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ln>
                  <a:solidFill>
                    <a:srgbClr val="002060"/>
                  </a:solidFill>
                </a:ln>
                <a:latin typeface="Times New Roman"/>
                <a:ea typeface="Calibri"/>
                <a:cs typeface="Times New Roman"/>
              </a:rPr>
              <a:t>может </a:t>
            </a:r>
            <a:r>
              <a:rPr lang="ru-RU" dirty="0">
                <a:ln>
                  <a:solidFill>
                    <a:srgbClr val="002060"/>
                  </a:solidFill>
                </a:ln>
                <a:latin typeface="Times New Roman"/>
                <a:ea typeface="Calibri"/>
                <a:cs typeface="Times New Roman"/>
              </a:rPr>
              <a:t>внезапно уснуть, привалившись к взрослому или </a:t>
            </a:r>
            <a:endParaRPr lang="ru-RU" dirty="0" smtClean="0">
              <a:ln>
                <a:solidFill>
                  <a:srgbClr val="002060"/>
                </a:solidFill>
              </a:ln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n>
                  <a:solidFill>
                    <a:srgbClr val="002060"/>
                  </a:solidFill>
                </a:ln>
                <a:latin typeface="Times New Roman"/>
                <a:ea typeface="Calibri"/>
                <a:cs typeface="Times New Roman"/>
              </a:rPr>
              <a:t>      уткнувшись </a:t>
            </a:r>
            <a:r>
              <a:rPr lang="ru-RU" dirty="0">
                <a:ln>
                  <a:solidFill>
                    <a:srgbClr val="002060"/>
                  </a:solidFill>
                </a:ln>
                <a:latin typeface="Times New Roman"/>
                <a:ea typeface="Calibri"/>
                <a:cs typeface="Times New Roman"/>
              </a:rPr>
              <a:t>носом в стол, </a:t>
            </a:r>
            <a:endParaRPr lang="ru-RU" dirty="0" smtClean="0">
              <a:ln>
                <a:solidFill>
                  <a:srgbClr val="002060"/>
                </a:solidFill>
              </a:ln>
              <a:latin typeface="Times New Roman"/>
              <a:ea typeface="Calibri"/>
              <a:cs typeface="Times New Roman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ln>
                  <a:solidFill>
                    <a:srgbClr val="002060"/>
                  </a:solidFill>
                </a:ln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ln>
                  <a:solidFill>
                    <a:srgbClr val="002060"/>
                  </a:solidFill>
                </a:ln>
                <a:latin typeface="Times New Roman"/>
                <a:ea typeface="Calibri"/>
                <a:cs typeface="Times New Roman"/>
              </a:rPr>
              <a:t>плач до </a:t>
            </a:r>
            <a:r>
              <a:rPr lang="ru-RU" dirty="0" smtClean="0">
                <a:ln>
                  <a:solidFill>
                    <a:srgbClr val="002060"/>
                  </a:solidFill>
                </a:ln>
                <a:latin typeface="Times New Roman"/>
                <a:ea typeface="Calibri"/>
                <a:cs typeface="Times New Roman"/>
              </a:rPr>
              <a:t>хрипоты.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5517232"/>
            <a:ext cx="669674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indent="450215" algn="ctr">
              <a:spcAft>
                <a:spcPts val="0"/>
              </a:spcAft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ДЕТИ ЭТОЙ ГРУППЫ ПРИВЫКАЮТ В ТЕЧЕНИЕ </a:t>
            </a:r>
          </a:p>
          <a:p>
            <a:pPr lvl="0" indent="450215" algn="ctr">
              <a:spcAft>
                <a:spcPts val="0"/>
              </a:spcAft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20-30 ДНЕЙ.</a:t>
            </a:r>
            <a:endParaRPr lang="ru-RU" sz="1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0161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979712" y="332656"/>
            <a:ext cx="631844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2.1. Поведение ребенка в процессе адаптации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1340768"/>
            <a:ext cx="74888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Calibri"/>
              </a:rPr>
              <a:t>                                                    Вторая </a:t>
            </a:r>
            <a:r>
              <a:rPr lang="ru-RU" b="1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Calibri"/>
              </a:rPr>
              <a:t>группа</a:t>
            </a:r>
            <a:r>
              <a:rPr lang="ru-RU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endParaRPr lang="ru-RU" dirty="0" smtClean="0">
              <a:ln>
                <a:solidFill>
                  <a:srgbClr val="002060"/>
                </a:solidFill>
              </a:ln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marL="285750" lvl="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после </a:t>
            </a:r>
            <a:r>
              <a:rPr lang="ru-RU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расставания с мамой замыкаются, </a:t>
            </a:r>
          </a:p>
          <a:p>
            <a:pPr marL="285750" lvl="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бывают крайне напряжены, насторожены, </a:t>
            </a:r>
          </a:p>
          <a:p>
            <a:pPr marL="285750" lvl="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может забиться в ближайший угол, спиной к стене, отгородившись от всех стулом, а лучше столом, </a:t>
            </a:r>
          </a:p>
          <a:p>
            <a:pPr marL="285750" lvl="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находясь в крайнем напряжении, еле сдерживают рыдания, сидят, уставившись в одну точку, не притрагиваясь ни к игрушкам, ни к еде,</a:t>
            </a:r>
          </a:p>
          <a:p>
            <a:pPr marL="285750" lvl="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накормить их хоть чем-то, высадить на горшок очень трудно, </a:t>
            </a:r>
          </a:p>
          <a:p>
            <a:pPr marL="285750" lvl="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молчат, не реагируют ни на одно предложение, </a:t>
            </a:r>
          </a:p>
          <a:p>
            <a:pPr marL="285750" lvl="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отворачиваются при попытке вступить с ними в контакт,</a:t>
            </a:r>
          </a:p>
          <a:p>
            <a:pPr marL="285750" lvl="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увидев в дверях маму, оживают; устремляются к ней, </a:t>
            </a:r>
            <a:endParaRPr lang="ru-RU" dirty="0" smtClean="0">
              <a:ln>
                <a:solidFill>
                  <a:srgbClr val="002060"/>
                </a:solidFill>
              </a:ln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lvl="0" algn="just">
              <a:spcAft>
                <a:spcPts val="0"/>
              </a:spcAft>
            </a:pPr>
            <a:r>
              <a:rPr lang="ru-RU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   уткнувшись </a:t>
            </a:r>
            <a:r>
              <a:rPr lang="ru-RU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 ее колени, горько рыдают. </a:t>
            </a:r>
            <a:endParaRPr lang="ru-RU" sz="1400" dirty="0">
              <a:ln>
                <a:solidFill>
                  <a:srgbClr val="002060"/>
                </a:solidFill>
              </a:ln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5373216"/>
            <a:ext cx="6055248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АДАПТАЦИЯ ТАКИХ ДЕТЕЙ ДЛИТСЯ ДВА-ТРИ МЕСЯЦА, ПРОТЕКАЕТ ОЧЕНЬ СЛОЖНО.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068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1919" y="332656"/>
            <a:ext cx="2985113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1.Основные понятия</a:t>
            </a:r>
            <a:endParaRPr lang="ru-RU" sz="28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332656"/>
            <a:ext cx="631844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2.1. Поведение ребенка в процессе адаптации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060848"/>
            <a:ext cx="72728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  <a:t>Третья группа</a:t>
            </a:r>
            <a:r>
              <a:rPr lang="ru-RU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  <a:t> </a:t>
            </a:r>
            <a:endParaRPr lang="ru-RU" dirty="0" smtClean="0">
              <a:ln>
                <a:solidFill>
                  <a:srgbClr val="002060"/>
                </a:solidFill>
              </a:ln>
              <a:solidFill>
                <a:prstClr val="black"/>
              </a:solidFill>
              <a:latin typeface="Times New Roman"/>
              <a:ea typeface="Calibri"/>
              <a:cs typeface="+mn-cs"/>
            </a:endParaRPr>
          </a:p>
          <a:p>
            <a:pPr lvl="0" algn="ctr"/>
            <a:endParaRPr lang="ru-RU" dirty="0">
              <a:ln>
                <a:solidFill>
                  <a:srgbClr val="002060"/>
                </a:solidFill>
              </a:ln>
              <a:solidFill>
                <a:prstClr val="black"/>
              </a:solidFill>
              <a:latin typeface="Times New Roman"/>
              <a:ea typeface="Calibri"/>
              <a:cs typeface="+mn-cs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  <a:t> в первые 2-3 дня коммуникабельны, общительны,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  <a:t> 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  <a:t>не робеет, здоровается с взрослыми, улыбается и тут же берет в свои руки инициативу общения с ними,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  <a:t>весь устремлен к взрослому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  <a:t>,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  <a:t>вся его энергия направлена на презентацию себя как личности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  <a:t>.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  <a:t>с удовольствием демонстрирует свои умения,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  <a:t>после 2-3-х </a:t>
            </a:r>
            <a:r>
              <a:rPr lang="ru-RU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  <a:t>дней, увидев издали здание детского сада, </a:t>
            </a:r>
            <a:endParaRPr lang="ru-RU" dirty="0" smtClean="0">
              <a:ln>
                <a:solidFill>
                  <a:srgbClr val="002060"/>
                </a:solidFill>
              </a:ln>
              <a:solidFill>
                <a:prstClr val="black"/>
              </a:solidFill>
              <a:latin typeface="Times New Roman"/>
              <a:ea typeface="Calibri"/>
              <a:cs typeface="+mn-cs"/>
            </a:endParaRPr>
          </a:p>
          <a:p>
            <a:pPr lvl="0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  <a:t>    впадает </a:t>
            </a:r>
            <a:r>
              <a:rPr lang="ru-RU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  <a:t>в отчаяние, резко протестует, цепляется за маму 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  <a:t>и</a:t>
            </a:r>
          </a:p>
          <a:p>
            <a:pPr lvl="0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  <a:t>   </a:t>
            </a:r>
            <a:r>
              <a:rPr lang="ru-RU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  <a:t>по стилю поведения </a:t>
            </a:r>
            <a:r>
              <a:rPr lang="ru-RU" b="1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  <a:t>не отличается от детей первой группы.</a:t>
            </a:r>
            <a:endParaRPr lang="ru-RU" dirty="0">
              <a:ln>
                <a:solidFill>
                  <a:srgbClr val="002060"/>
                </a:solidFill>
              </a:ln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036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75656" y="332656"/>
            <a:ext cx="6912768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2.2. Длительность адаптации в зависимости   от жизненного опыта малыша.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61747" y="1527716"/>
            <a:ext cx="3020507" cy="49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ЛЕГКО И БЫСТРО</a:t>
            </a:r>
            <a:endParaRPr lang="ru-RU" sz="2400" dirty="0">
              <a:ln>
                <a:solidFill>
                  <a:srgbClr val="002060"/>
                </a:solidFill>
              </a:ln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79344" y="2204864"/>
            <a:ext cx="6408712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ребенок </a:t>
            </a:r>
            <a:r>
              <a:rPr lang="ru-RU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из большой семьи,</a:t>
            </a:r>
            <a:endParaRPr lang="ru-RU" dirty="0">
              <a:ln>
                <a:solidFill>
                  <a:srgbClr val="002060"/>
                </a:solidFill>
              </a:ln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285750" lvl="0" indent="-28575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дети</a:t>
            </a:r>
            <a:r>
              <a:rPr lang="ru-RU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которых родители часто оставляли на попечение соседки, </a:t>
            </a:r>
            <a:endParaRPr lang="ru-RU" dirty="0">
              <a:ln>
                <a:solidFill>
                  <a:srgbClr val="002060"/>
                </a:solidFill>
              </a:ln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285750" lvl="0" indent="-28575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дети, которых отвозили </a:t>
            </a:r>
            <a:r>
              <a:rPr lang="ru-RU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на недельку погостить у 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бабушки, </a:t>
            </a:r>
            <a:endParaRPr lang="ru-RU" dirty="0">
              <a:ln>
                <a:solidFill>
                  <a:srgbClr val="002060"/>
                </a:solidFill>
              </a:ln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285750" lvl="0" indent="-28575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дети, которых 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брали </a:t>
            </a:r>
            <a:r>
              <a:rPr lang="ru-RU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 собой в шумную компанию друзей, где малыша кто-нибудь кормил, укладывал вздремнуть на 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часок, </a:t>
            </a:r>
            <a:endParaRPr lang="ru-RU" dirty="0" smtClean="0">
              <a:ln>
                <a:solidFill>
                  <a:srgbClr val="002060"/>
                </a:solidFill>
              </a:ln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285750" lvl="0" indent="-28575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дети, живущие </a:t>
            </a:r>
            <a:r>
              <a:rPr lang="ru-RU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 коммунальных 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квартирах, общежитиях.</a:t>
            </a:r>
            <a:endParaRPr lang="ru-RU" dirty="0">
              <a:ln>
                <a:solidFill>
                  <a:srgbClr val="002060"/>
                </a:solidFill>
              </a:ln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0174" y="5085184"/>
            <a:ext cx="6480720" cy="136652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Такие дети, попав в группу, сразу же ориентируются на поведение взрослого и по его реакциям понимают, что здесь делать можно, а чего нельзя. Им нравится обилие разных помещений и разнообразие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игрушек.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0399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1919" y="332656"/>
            <a:ext cx="2985113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1.Основные понятия</a:t>
            </a:r>
            <a:endParaRPr lang="ru-RU" sz="28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412776"/>
            <a:ext cx="741682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ln>
                  <a:solidFill>
                    <a:srgbClr val="002060"/>
                  </a:solidFill>
                </a:ln>
                <a:latin typeface="Times New Roman"/>
                <a:ea typeface="Calibri"/>
              </a:rPr>
              <a:t>КРАЙНЕ 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latin typeface="Times New Roman"/>
                <a:ea typeface="Calibri"/>
              </a:rPr>
              <a:t>ТЯЖЕЛО</a:t>
            </a:r>
          </a:p>
          <a:p>
            <a:pPr algn="ctr"/>
            <a:r>
              <a:rPr lang="ru-RU" b="1" dirty="0" smtClean="0">
                <a:ln>
                  <a:solidFill>
                    <a:srgbClr val="002060"/>
                  </a:solidFill>
                </a:ln>
                <a:latin typeface="Times New Roman"/>
                <a:ea typeface="Calibri"/>
              </a:rPr>
              <a:t>(</a:t>
            </a:r>
            <a:r>
              <a:rPr lang="ru-RU" sz="1400" b="1" dirty="0" smtClean="0">
                <a:ln>
                  <a:solidFill>
                    <a:srgbClr val="002060"/>
                  </a:solidFill>
                </a:ln>
                <a:latin typeface="Times New Roman"/>
                <a:ea typeface="Calibri"/>
              </a:rPr>
              <a:t>МОЖЕТ </a:t>
            </a:r>
            <a:r>
              <a:rPr lang="ru-RU" sz="1400" b="1" dirty="0">
                <a:ln>
                  <a:solidFill>
                    <a:srgbClr val="002060"/>
                  </a:solidFill>
                </a:ln>
                <a:latin typeface="Times New Roman"/>
                <a:ea typeface="Calibri"/>
              </a:rPr>
              <a:t>ПОСЛУЖИТЬ ПОВОДОМ ДЛЯ ФОРМИРОВАНИЯ ДЕТСКОГО </a:t>
            </a:r>
            <a:r>
              <a:rPr lang="ru-RU" sz="1400" b="1" dirty="0" smtClean="0">
                <a:ln>
                  <a:solidFill>
                    <a:srgbClr val="002060"/>
                  </a:solidFill>
                </a:ln>
                <a:latin typeface="Times New Roman"/>
                <a:ea typeface="Calibri"/>
              </a:rPr>
              <a:t>НЕВРОЗА)</a:t>
            </a:r>
            <a:endParaRPr lang="ru-RU" sz="1400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332656"/>
            <a:ext cx="6912768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2.2. Длительность адаптации в зависимости   от жизненного опыта малыша.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4087" y="2132856"/>
            <a:ext cx="835705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ln>
                  <a:solidFill>
                    <a:srgbClr val="002060"/>
                  </a:solidFill>
                </a:ln>
                <a:latin typeface="Times New Roman"/>
                <a:ea typeface="Calibri"/>
                <a:cs typeface="Times New Roman"/>
              </a:rPr>
              <a:t>дети, родители которых живут семейным мирком, отгородившись от всего света; их круг общения резко ограничен, </a:t>
            </a:r>
            <a:endParaRPr lang="ru-RU" sz="1400" dirty="0" smtClean="0">
              <a:ln>
                <a:solidFill>
                  <a:srgbClr val="002060"/>
                </a:solidFill>
              </a:ln>
              <a:latin typeface="Calibri"/>
              <a:ea typeface="Calibri"/>
              <a:cs typeface="Times New Roman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ln>
                  <a:solidFill>
                    <a:srgbClr val="002060"/>
                  </a:solidFill>
                </a:ln>
                <a:latin typeface="Times New Roman"/>
                <a:ea typeface="Calibri"/>
                <a:cs typeface="Times New Roman"/>
              </a:rPr>
              <a:t>во время прогулок мама обходит стороной шумные детские площадки, опасаясь подхватить какую-нибудь детскую болезнь,</a:t>
            </a:r>
            <a:endParaRPr lang="ru-RU" sz="1400" dirty="0" smtClean="0">
              <a:ln>
                <a:solidFill>
                  <a:srgbClr val="002060"/>
                </a:solidFill>
              </a:ln>
              <a:latin typeface="Calibri"/>
              <a:ea typeface="Calibri"/>
              <a:cs typeface="Times New Roman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ln>
                  <a:solidFill>
                    <a:srgbClr val="002060"/>
                  </a:solidFill>
                </a:ln>
                <a:latin typeface="Times New Roman"/>
                <a:ea typeface="Calibri"/>
                <a:cs typeface="Times New Roman"/>
              </a:rPr>
              <a:t>в некоторых семьях папа до ночи на работе, а мама целыми днями один на один со своим малышом, </a:t>
            </a:r>
            <a:endParaRPr lang="ru-RU" sz="1400" dirty="0" smtClean="0">
              <a:ln>
                <a:solidFill>
                  <a:srgbClr val="002060"/>
                </a:solidFill>
              </a:ln>
              <a:latin typeface="Calibri"/>
              <a:ea typeface="Calibri"/>
              <a:cs typeface="Times New Roman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ln>
                  <a:solidFill>
                    <a:srgbClr val="002060"/>
                  </a:solidFill>
                </a:ln>
                <a:latin typeface="Times New Roman"/>
                <a:ea typeface="Calibri"/>
                <a:cs typeface="Times New Roman"/>
              </a:rPr>
              <a:t>дети  семей</a:t>
            </a:r>
            <a:r>
              <a:rPr lang="ru-RU" dirty="0">
                <a:ln>
                  <a:solidFill>
                    <a:srgbClr val="002060"/>
                  </a:solidFill>
                </a:ln>
                <a:latin typeface="Times New Roman"/>
                <a:ea typeface="Calibri"/>
                <a:cs typeface="Times New Roman"/>
              </a:rPr>
              <a:t>, живущих в загородных коттеджах. </a:t>
            </a:r>
            <a:endParaRPr lang="ru-RU" sz="1400" dirty="0">
              <a:ln>
                <a:solidFill>
                  <a:srgbClr val="002060"/>
                </a:solidFill>
              </a:ln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2499" y="4293096"/>
            <a:ext cx="7737205" cy="181588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450215" algn="ctr">
              <a:spcAft>
                <a:spcPts val="0"/>
              </a:spcAft>
            </a:pPr>
            <a:r>
              <a:rPr lang="ru-RU" sz="1600" b="1" dirty="0" smtClean="0">
                <a:ln w="11430">
                  <a:solidFill>
                    <a:srgbClr val="0070C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Ребенок </a:t>
            </a:r>
            <a:r>
              <a:rPr lang="ru-RU" sz="1600" b="1" dirty="0">
                <a:ln w="11430">
                  <a:solidFill>
                    <a:srgbClr val="0070C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может быть напуган настолько, </a:t>
            </a:r>
            <a:endParaRPr lang="ru-RU" sz="1600" b="1" dirty="0" smtClean="0">
              <a:ln w="11430">
                <a:solidFill>
                  <a:srgbClr val="0070C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indent="450215" algn="ctr">
              <a:spcAft>
                <a:spcPts val="0"/>
              </a:spcAft>
            </a:pPr>
            <a:r>
              <a:rPr lang="ru-RU" sz="1600" b="1" dirty="0" smtClean="0">
                <a:ln w="11430">
                  <a:solidFill>
                    <a:srgbClr val="0070C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что </a:t>
            </a:r>
            <a:r>
              <a:rPr lang="ru-RU" sz="1600" b="1" dirty="0">
                <a:ln w="11430">
                  <a:solidFill>
                    <a:srgbClr val="0070C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иногда начинает вести себя неадекватно: </a:t>
            </a:r>
            <a:endParaRPr lang="ru-RU" sz="1600" b="1" dirty="0" smtClean="0">
              <a:ln w="11430">
                <a:solidFill>
                  <a:srgbClr val="0070C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переходит </a:t>
            </a: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на ползание, даже если уже начал ходить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замолкает, начав говорить. </a:t>
            </a:r>
            <a:endParaRPr lang="ru-RU" sz="1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не </a:t>
            </a: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воспринимают речь незнакомого человека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, 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не может </a:t>
            </a: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из-за переживаний вникнуть в речь взрослого и т. д. </a:t>
            </a:r>
            <a:endParaRPr lang="ru-RU" sz="1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в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незнакомой обстановке 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ко </a:t>
            </a: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всему 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относится </a:t>
            </a: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с 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опасением</a:t>
            </a: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.</a:t>
            </a:r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3036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1643</Words>
  <Application>Microsoft Office PowerPoint</Application>
  <PresentationFormat>Экран (4:3)</PresentationFormat>
  <Paragraphs>173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Тема Office</vt:lpstr>
      <vt:lpstr>1_Тема Office</vt:lpstr>
      <vt:lpstr>7_Тема Office</vt:lpstr>
      <vt:lpstr>8_Тема Office</vt:lpstr>
      <vt:lpstr>6_Тема Office</vt:lpstr>
      <vt:lpstr>2_Тема Office</vt:lpstr>
      <vt:lpstr>9_Тема Office</vt:lpstr>
      <vt:lpstr>4_Тема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DAY</dc:creator>
  <cp:lastModifiedBy>Мама</cp:lastModifiedBy>
  <cp:revision>30</cp:revision>
  <dcterms:created xsi:type="dcterms:W3CDTF">2015-06-15T17:36:28Z</dcterms:created>
  <dcterms:modified xsi:type="dcterms:W3CDTF">2019-02-19T23:12:23Z</dcterms:modified>
</cp:coreProperties>
</file>