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2" r:id="rId3"/>
    <p:sldMasterId id="2147483744" r:id="rId4"/>
    <p:sldMasterId id="2147483768" r:id="rId5"/>
    <p:sldMasterId id="2147483780" r:id="rId6"/>
    <p:sldMasterId id="2147483792" r:id="rId7"/>
    <p:sldMasterId id="2147483804" r:id="rId8"/>
  </p:sldMasterIdLst>
  <p:sldIdLst>
    <p:sldId id="257" r:id="rId9"/>
    <p:sldId id="258" r:id="rId10"/>
    <p:sldId id="259" r:id="rId11"/>
    <p:sldId id="279" r:id="rId12"/>
    <p:sldId id="262" r:id="rId13"/>
    <p:sldId id="280" r:id="rId14"/>
    <p:sldId id="267" r:id="rId15"/>
    <p:sldId id="281" r:id="rId16"/>
    <p:sldId id="265" r:id="rId17"/>
    <p:sldId id="282" r:id="rId18"/>
    <p:sldId id="276" r:id="rId19"/>
    <p:sldId id="283" r:id="rId20"/>
    <p:sldId id="273" r:id="rId21"/>
    <p:sldId id="284" r:id="rId22"/>
    <p:sldId id="274" r:id="rId23"/>
    <p:sldId id="286" r:id="rId24"/>
    <p:sldId id="28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1" d="100"/>
          <a:sy n="101" d="100"/>
        </p:scale>
        <p:origin x="-2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00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63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696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68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788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45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259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21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197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10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36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49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86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5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9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29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239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608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017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42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66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2881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2499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860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51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95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296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923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608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017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428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66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2881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1305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7723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7204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319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8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9452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932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594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018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66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6045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2237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225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772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7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2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22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256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2756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5270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008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575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822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19869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00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707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358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0607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0682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6141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595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890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984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589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1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7714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006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378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934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018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880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7764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0968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8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/>
              <a:pPr>
                <a:defRPr/>
              </a:pPr>
              <a:t>19.02.2019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59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3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0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02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851275" y="476250"/>
            <a:ext cx="352901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МБДОУ ( ясли-сад) № 1 «Ромашка</a:t>
            </a:r>
            <a:r>
              <a:rPr lang="ru-RU" sz="3000" b="1" dirty="0" smtClean="0">
                <a:solidFill>
                  <a:srgbClr val="0070C0"/>
                </a:solidFill>
                <a:latin typeface="Monotype Corsiva" pitchFamily="66" charset="0"/>
              </a:rPr>
              <a:t>»</a:t>
            </a:r>
            <a:endParaRPr lang="ru-RU" sz="30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910" y="1844824"/>
            <a:ext cx="8343952" cy="230832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Организация работы педагога 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 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детьми разных групп адаптации 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в 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адаптационный период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2484" y="5517232"/>
            <a:ext cx="439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Подготовила: педагог-психолог</a:t>
            </a:r>
            <a:r>
              <a:rPr lang="ru-RU" b="1" dirty="0">
                <a:solidFill>
                  <a:srgbClr val="0070C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</a:t>
            </a:r>
            <a:r>
              <a:rPr lang="ru-RU" b="1" dirty="0" err="1" smtClean="0">
                <a:solidFill>
                  <a:srgbClr val="0070C0"/>
                </a:solidFill>
                <a:latin typeface="Monotype Corsiva" pitchFamily="66" charset="0"/>
              </a:rPr>
              <a:t>Пшонник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О.А.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6550" y="6177598"/>
            <a:ext cx="2162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Красноперекопск, 2019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550" y="415807"/>
            <a:ext cx="7272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2.3. Группа адаптации по характеру привыкания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5526" y="1852449"/>
            <a:ext cx="1785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1 </a:t>
            </a: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группа</a:t>
            </a:r>
            <a:endParaRPr lang="ru-RU" sz="32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7154" y="2780928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Причина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Отсутствие близких, их внимания, ласки вызывает у таких детей тревогу, беспокойство, плач, постоянное ожидание родных. 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Проблемы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-мешает им воспринимать окружающее;</a:t>
            </a:r>
            <a:endParaRPr lang="ru-RU" sz="1600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-действовать в новой обстановке согласно предложениям и требованиям воспитателя;</a:t>
            </a:r>
            <a:endParaRPr lang="ru-RU" sz="1600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-действия ребенка становятся хаотичным и, беспорядочными;</a:t>
            </a:r>
            <a:endParaRPr lang="ru-RU" sz="1600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 часто он как будто сжимается в комочек, стремится уединиться, избежать всего, что его окружает;</a:t>
            </a:r>
            <a:endParaRPr lang="ru-RU" sz="1600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-переживание сопровождается повышением температуры, расстройством желудка, </a:t>
            </a: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появлением сыпи, частым мочеиспусканием.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6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916832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удовлетворить потребность, определяющую его поведение, а именно — потребность в общении с близкими;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предложить близким ребенка пройти в группу вместе, ребенок перестанет плакать, успокаивается, присутствие близкого человека (матери, отца, бабушки);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маму с ребенком на некоторое время оставить одних;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объяснить родителям, что их роль заключается не только в том, чтобы снять эмоциональное напряжение у ребенка, но и в том, чтобы помочь установить эмоциональный контакт с воспитателем, познакомить ребенка с окружающим, чтобы он перестал бояться новой обстановки, детей, взрослых;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неоднократная экскурсия по группе вместе с мамой;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взаимодействие родителя с воспитателем( вопросы, просьбы)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побуждать к общению с воспитателем;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упражнения двигательного характера и подвижные игры;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негромкая, веселая, мелодичная музыка вызывает у детей улыбку;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игрушка-забава;</a:t>
            </a:r>
            <a:endParaRPr lang="ru-RU" sz="1600" b="1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вовлечение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игровую деятельность совместно с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воспитателем.</a:t>
            </a:r>
            <a:endParaRPr lang="ru-RU" sz="1600" b="1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0562" y="1042856"/>
            <a:ext cx="38188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Действия взрослых</a:t>
            </a:r>
            <a:endParaRPr lang="ru-RU" sz="32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040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1124744"/>
            <a:ext cx="1692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ВАЖНО</a:t>
            </a:r>
            <a:r>
              <a:rPr lang="ru-RU" sz="1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! </a:t>
            </a:r>
            <a:endParaRPr lang="ru-RU" sz="16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605" y="2348880"/>
            <a:ext cx="68006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первые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игровые действия детей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должны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проходить без участия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сверстников;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присутствующая в группе мать помогает снять эмоциональное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напряжение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первые дни по возможности не следует резко изменять те привычки, которые сложились у ребенка в условиях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семьи;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соответствие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режима кормления, укладывания спать, туалета с потребностью в этом ребенка — требование определяющее, но ребенка надо приучать к режиму, вырабатывать стойкие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рефлексы;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следует менять сразу в режим, и методику кормления, и методику укладывания.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предупреждать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ребенка о предстоящем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действии</a:t>
            </a:r>
          </a:p>
          <a:p>
            <a:pPr marL="285750" lvl="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спользовать различные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игрушки машины, совочки, лопатки,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формочки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мячи, куклы </a:t>
            </a:r>
            <a:r>
              <a:rPr lang="ru-RU" sz="16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1600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600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244983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воспитателя, проявление ласки,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слова одобрения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поддержать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ребенка к окружающему, обращать внимание на сходство и различие предметов и игрушек, формировать умения действовать с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ситуативно-действенного общения очень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важен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игрушек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их;</a:t>
            </a:r>
            <a:endParaRPr lang="ru-RU" sz="16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 и такие приемы и методы педагогического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 воздействия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как упражнения в самостоятельных действиях,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поручение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 напоминание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указание, как уступить игрушку,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как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поделиться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   игрушкой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детьми. 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2351" y="895822"/>
            <a:ext cx="118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группа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332656"/>
            <a:ext cx="7272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2.3. Группа адаптации по характеру привыкания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83768" y="1263910"/>
            <a:ext cx="532859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Воспринимают расставание с близкими в первые же дни действия взрослых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8562" y="4588639"/>
            <a:ext cx="1261756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517" y="5085184"/>
            <a:ext cx="8352928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рекомендуется частая смена игрушек и пособий, так как это утомляет ребенка, не даст возможности их освоить, и у него вырабатывается небрежное к ним 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отношение; 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в групповой комнате соответственно их назначению, например: мишка в коляске, кукла за столом, кукла в кроватке, кубики в машине и т. п., обязательно в разных местах. 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413" y="1912523"/>
            <a:ext cx="2214517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/>
                <a:ea typeface="Times New Roman"/>
                <a:cs typeface="Times New Roman"/>
              </a:rPr>
              <a:t>Действия педагога:</a:t>
            </a:r>
            <a:endParaRPr lang="ru-RU" sz="1400" dirty="0">
              <a:ln>
                <a:solidFill>
                  <a:srgbClr val="002060"/>
                </a:solidFill>
              </a:ln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58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272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2.3. Группа адаптации по характеру привыкания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07618" y="855876"/>
            <a:ext cx="118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3 </a:t>
            </a:r>
            <a:r>
              <a:rPr lang="ru-RU" sz="2000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группа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8496944" cy="9417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/>
                <a:ea typeface="Times New Roman"/>
                <a:cs typeface="Times New Roman"/>
              </a:rPr>
              <a:t>дети имеют определенные знания, стремятся к активным самостоятельным действиям, они обращаются к взрослым лишь в случаях, когда необходимо что-либо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/>
                <a:ea typeface="Times New Roman"/>
                <a:cs typeface="Times New Roman"/>
              </a:rPr>
              <a:t>выяснить; используют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/>
                <a:ea typeface="Times New Roman"/>
                <a:cs typeface="Times New Roman"/>
              </a:rPr>
              <a:t>в своей игре действия самостоятельно, усложняя их.</a:t>
            </a:r>
            <a:endParaRPr lang="ru-RU" sz="1600" b="1" dirty="0">
              <a:ln>
                <a:solidFill>
                  <a:srgbClr val="002060"/>
                </a:solidFill>
              </a:ln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257" y="2636911"/>
            <a:ext cx="8741485" cy="3365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/>
                <a:ea typeface="Times New Roman"/>
                <a:cs typeface="Times New Roman"/>
              </a:rPr>
              <a:t>Действия педагогов:</a:t>
            </a:r>
            <a:endParaRPr lang="ru-RU" sz="1400" dirty="0" smtClean="0">
              <a:ln>
                <a:solidFill>
                  <a:srgbClr val="002060"/>
                </a:solidFill>
              </a:ln>
              <a:latin typeface="Calibri"/>
              <a:ea typeface="Calibri"/>
              <a:cs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765300" algn="l"/>
                <a:tab pos="2801620" algn="l"/>
                <a:tab pos="3639820" algn="l"/>
                <a:tab pos="483743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нужных ситуаций, подготовка игрушек и атрибутов, показ, как с ними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действовать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6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 различных игровых уголков с игрушками различной величины,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цвета, формы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Рядом должна быть также и скамейка, чтобы ребенку удобно было не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только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напоить куклу, но и сесть с ней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рядом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использовать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такие приемы и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методы педагогического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воздействия:</a:t>
            </a:r>
            <a:endParaRPr lang="ru-RU" sz="16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Clr>
                <a:srgbClr val="000000"/>
              </a:buClr>
              <a:buSzPts val="1450"/>
              <a:tabLst>
                <a:tab pos="221615" algn="l"/>
              </a:tabLst>
            </a:pPr>
            <a:r>
              <a:rPr lang="ru-RU" sz="1600" b="1" spc="5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-  упражнять </a:t>
            </a:r>
            <a:r>
              <a:rPr lang="ru-RU" sz="1600" b="1" spc="5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ребенка в совместных действиях со сверстниками,</a:t>
            </a:r>
            <a:endParaRPr lang="ru-RU" sz="1600" b="1" spc="5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Clr>
                <a:srgbClr val="000000"/>
              </a:buClr>
              <a:buSzPts val="1450"/>
              <a:tabLst>
                <a:tab pos="221615" algn="l"/>
              </a:tabLst>
            </a:pPr>
            <a:r>
              <a:rPr lang="ru-RU" sz="1600" b="1" spc="5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-   учить </a:t>
            </a:r>
            <a:r>
              <a:rPr lang="ru-RU" sz="1600" b="1" spc="5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уступать игрушку и делиться ею с </a:t>
            </a:r>
            <a:r>
              <a:rPr lang="ru-RU" sz="1600" b="1" spc="5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товарищем,поручать</a:t>
            </a:r>
            <a:endParaRPr lang="ru-RU" sz="1600" b="1" spc="5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Clr>
                <a:srgbClr val="000000"/>
              </a:buClr>
              <a:buSzPts val="1450"/>
              <a:tabLst>
                <a:tab pos="221615" algn="l"/>
              </a:tabLst>
            </a:pPr>
            <a:r>
              <a:rPr lang="ru-RU" sz="1600" b="1" spc="5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- обратиться </a:t>
            </a:r>
            <a:r>
              <a:rPr lang="ru-RU" sz="1600" b="1" spc="5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 </a:t>
            </a:r>
            <a:r>
              <a:rPr lang="ru-RU" sz="1600" b="1" spc="5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сверстникам;</a:t>
            </a:r>
            <a:endParaRPr lang="ru-RU" sz="1600" b="1" spc="5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27660" indent="-28575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1615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специальные игры-занятия;</a:t>
            </a:r>
            <a:endParaRPr lang="ru-RU" sz="1600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1615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учить детей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просить и предлагать свои игрушки, давать друг другу 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21615" algn="l"/>
              </a:tabLs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советы, как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сделать что-то лучше, помогать друг другу в совместной игре.</a:t>
            </a:r>
            <a:endParaRPr lang="ru-RU" sz="1600" b="1" dirty="0">
              <a:ln>
                <a:solidFill>
                  <a:srgbClr val="002060"/>
                </a:solidFill>
              </a:ln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6878" y="739668"/>
            <a:ext cx="1261756" cy="4001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923" y="2132856"/>
            <a:ext cx="8496944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учесть, что взаимоотношения детей и по времени </a:t>
            </a:r>
            <a:r>
              <a:rPr lang="ru-RU" sz="1600" b="1" dirty="0" err="1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контактирования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и по содержанию совместных действий складываются постепенно;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этапе развития взаимоотношений с другими детьми важно показать ребенку, как следует поступать в каждом конкретном случае;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мере формирования устойчивых навыков совместной игры надо обращать внимание детей на правила взаимоотношений;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рекомендуется все атрибуты к играм в «больницу», «парикмахерскую»,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«дом» и т. п. сначала продемонстрировать на играх-занятиях и только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затем включать в игры детей;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руководство воспитателя играми и общением детей, недавно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567180" algn="l"/>
                <a:tab pos="3100070" algn="l"/>
                <a:tab pos="3910965" algn="l"/>
                <a:tab pos="5194300" algn="l"/>
              </a:tabLs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поступивших в группу, должно быть постоянным  на этом этапе привыкания;</a:t>
            </a:r>
            <a:endParaRPr lang="ru-RU" sz="1600" b="1" dirty="0" smtClean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продвигая ребенка с одной ступени развития, на другую, обеспечивать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условия для его дальнейшего всестороннего умственного и физического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развития.</a:t>
            </a:r>
            <a:endParaRPr lang="ru-RU" sz="1600" b="1" dirty="0">
              <a:ln>
                <a:solidFill>
                  <a:srgbClr val="002060"/>
                </a:solidFill>
              </a:ln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060848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Основными   причинами </a:t>
            </a:r>
          </a:p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тяжелой  адаптации  к  условиям  </a:t>
            </a:r>
            <a:r>
              <a:rPr lang="ru-RU" sz="2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ДОУ   являются</a:t>
            </a:r>
            <a:r>
              <a:rPr lang="ru-RU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429000"/>
            <a:ext cx="6336704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</a:t>
            </a:r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семье режима, совпадающего с режимом дошкольного учреждения,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наличие </a:t>
            </a:r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ребенка своеобразных привычек,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неумение </a:t>
            </a:r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занять себя игрушкой,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</a:t>
            </a:r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элементарных культурно-гигиенических навыков,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отсутствие </a:t>
            </a:r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навыка общения с незнакомыми людьми.</a:t>
            </a:r>
          </a:p>
        </p:txBody>
      </p:sp>
    </p:spTree>
    <p:extLst>
      <p:ext uri="{BB962C8B-B14F-4D97-AF65-F5344CB8AC3E}">
        <p14:creationId xmlns:p14="http://schemas.microsoft.com/office/powerpoint/2010/main" val="10749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www.playcast.ru/uploads/2014/09/09/978722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36912"/>
            <a:ext cx="52387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5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332656"/>
            <a:ext cx="17844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ПЛАН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497" y="1908653"/>
            <a:ext cx="29851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1.Основные понятия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2497" y="2348880"/>
            <a:ext cx="7992888" cy="39703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 Характер поведения ребенка  при поступлении в детский сад.</a:t>
            </a:r>
          </a:p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2.1</a:t>
            </a: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. </a:t>
            </a:r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Поведение ребенка в процессе адаптации .</a:t>
            </a:r>
          </a:p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2.2</a:t>
            </a: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. </a:t>
            </a:r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Длительность адаптации в зависимости   от жизненного опыта малыша.</a:t>
            </a:r>
          </a:p>
          <a:p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2.3. </a:t>
            </a:r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Группа адаптации по характеру привыкания</a:t>
            </a:r>
          </a:p>
          <a:p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 2.4. </a:t>
            </a:r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Методы и педагогические приёмы в </a:t>
            </a: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работе с детьми в зависимости от характера групп привыкания к ДОУ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19" y="332656"/>
            <a:ext cx="29851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1.Основные понятия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9129" y="1484784"/>
            <a:ext cx="8280920" cy="15081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Адаптация – от лат. </a:t>
            </a:r>
            <a:r>
              <a:rPr lang="ru-RU" sz="16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adaptatio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«приспособляю». Социально – психологическая адаптация представляет собой приспособление личности к социальной среде…Целью любой адаптации является устранение либо ослабление разрушающего действия факторов среды…</a:t>
            </a:r>
          </a:p>
          <a:p>
            <a:pPr indent="27051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(По «Педагогическому энциклопедическому словарю» под ред. Б.М. Бим – </a:t>
            </a:r>
            <a:r>
              <a:rPr lang="ru-RU" sz="16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Бада</a:t>
            </a:r>
            <a:r>
              <a:rPr lang="ru-RU" sz="16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endParaRPr lang="ru-RU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717032"/>
            <a:ext cx="5793894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/>
                <a:ea typeface="Calibri"/>
              </a:rPr>
              <a:t>Изменения в жизни ребёнка: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строгий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режим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дня,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отсутствие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родителей или других близких взрослых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новые требования к поведению,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постоянный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контакт со сверстниками,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новое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помещение, таящее в себе много неизвестного,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другой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стиль общения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ln>
                <a:solidFill>
                  <a:srgbClr val="002060"/>
                </a:solidFill>
              </a:ln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51919" y="332656"/>
            <a:ext cx="29851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1.Основные понятия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0608" y="1333651"/>
            <a:ext cx="4607736" cy="16927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Фазы адаптационного процесса</a:t>
            </a:r>
          </a:p>
          <a:p>
            <a:pPr lvl="0" algn="ctr">
              <a:spcAft>
                <a:spcPts val="0"/>
              </a:spcAft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1.Острая фаза</a:t>
            </a: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2.Подострая фаза</a:t>
            </a:r>
          </a:p>
          <a:p>
            <a:pPr lvl="0" algn="ctr">
              <a:spcAft>
                <a:spcPts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3.Фаза компенсации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8723" y="3933056"/>
            <a:ext cx="6271509" cy="18466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Фазы </a:t>
            </a:r>
            <a:r>
              <a:rPr lang="ru-RU" sz="2400" b="1" i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</a:t>
            </a:r>
          </a:p>
          <a:p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1.Легкая адаптация.</a:t>
            </a:r>
          </a:p>
          <a:p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Средняя адаптация: все нарушения выражены более и 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длительно.</a:t>
            </a:r>
          </a:p>
          <a:p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Тяжелая адаптация (от 2 до 6 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месяцев).</a:t>
            </a:r>
          </a:p>
          <a:p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Очень тяжелая адаптация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около полугода и 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более.</a:t>
            </a:r>
            <a:endParaRPr lang="ru-RU" b="1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77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5816" y="476672"/>
            <a:ext cx="4572000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 Характер поведения ребенка  при поступлении в детский сад.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1818402"/>
            <a:ext cx="63184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2.1. Поведение ребенка в процессе адаптации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70" y="2708920"/>
            <a:ext cx="63876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Первая 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группа</a:t>
            </a:r>
            <a:endParaRPr lang="ru-RU" dirty="0" smtClean="0">
              <a:ln>
                <a:solidFill>
                  <a:srgbClr val="002060"/>
                </a:solidFill>
              </a:ln>
              <a:latin typeface="Times New Roman"/>
              <a:ea typeface="Calibri"/>
              <a:cs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резко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отрицательно и бурно выражают свое отношение к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происходящему,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то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просятся на руки к взрослому, то бегут к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двери,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с яростью расшвыривают предлагаемые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игрушки,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может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внезапно уснуть, привалившись к взрослому или </a:t>
            </a:r>
            <a:endParaRPr lang="ru-RU" dirty="0" smtClean="0">
              <a:ln>
                <a:solidFill>
                  <a:srgbClr val="002060"/>
                </a:solidFill>
              </a:ln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      уткнувшись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носом в стол, </a:t>
            </a:r>
            <a:endParaRPr lang="ru-RU" dirty="0" smtClean="0">
              <a:ln>
                <a:solidFill>
                  <a:srgbClr val="002060"/>
                </a:solidFill>
              </a:ln>
              <a:latin typeface="Times New Roman"/>
              <a:ea typeface="Calibri"/>
              <a:cs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плач до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хрипоты.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517232"/>
            <a:ext cx="669674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indent="450215" algn="ctr">
              <a:spcAft>
                <a:spcPts val="0"/>
              </a:spcAft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ДЕТИ ЭТОЙ ГРУППЫ ПРИВЫКАЮТ В ТЕЧЕНИЕ </a:t>
            </a:r>
          </a:p>
          <a:p>
            <a:pPr lvl="0" indent="450215" algn="ctr">
              <a:spcAft>
                <a:spcPts val="0"/>
              </a:spcAft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20-30 ДНЕЙ.</a:t>
            </a:r>
            <a:endParaRPr lang="ru-RU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016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79712" y="332656"/>
            <a:ext cx="63184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2.1. Поведение ребенка в процессе адаптации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1340768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</a:rPr>
              <a:t>                                                    Вторая </a:t>
            </a:r>
            <a:r>
              <a:rPr 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</a:rPr>
              <a:t>группа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после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расставания с мамой замыкаются, 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бывают крайне напряжены, насторожены, 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может забиться в ближайший угол, спиной к стене, отгородившись от всех стулом, а лучше столом, 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находясь в крайнем напряжении, еле сдерживают рыдания, сидят, уставившись в одну точку, не притрагиваясь ни к игрушкам, ни к еде,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накормить их хоть чем-то, высадить на горшок очень трудно, 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молчат, не реагируют ни на одно предложение, 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отворачиваются при попытке вступить с ними в контакт,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увидев в дверях маму, оживают; устремляются к ней, </a:t>
            </a:r>
            <a:endParaRPr lang="ru-RU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уткнувшись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 ее колени, горько рыдают. </a:t>
            </a:r>
            <a:endParaRPr lang="ru-RU" sz="14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5373216"/>
            <a:ext cx="6055248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АДАПТАЦИЯ ТАКИХ ДЕТЕЙ ДЛИТСЯ ДВА-ТРИ МЕСЯЦА, ПРОТЕКАЕТ ОЧЕНЬ СЛОЖНО.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068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19" y="332656"/>
            <a:ext cx="29851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1.Основные понятия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332656"/>
            <a:ext cx="631844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2.1. Поведение ребенка в процессе адаптации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060848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Третья группа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</a:t>
            </a:r>
            <a:endParaRPr lang="ru-RU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/>
              <a:ea typeface="Calibri"/>
              <a:cs typeface="+mn-cs"/>
            </a:endParaRPr>
          </a:p>
          <a:p>
            <a:pPr lvl="0" algn="ctr"/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/>
              <a:ea typeface="Calibri"/>
              <a:cs typeface="+mn-cs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в первые 2-3 дня коммуникабельны, общительны,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не робеет, здоровается с взрослыми, улыбается и тут же берет в свои руки инициативу общения с ними,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весь устремлен к взрослому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вся его энергия направлена на презентацию себя как личности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с удовольствием демонстрирует свои умения,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после 2-3-х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дней, увидев издали здание детского сада, </a:t>
            </a:r>
            <a:endParaRPr lang="ru-RU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Times New Roman"/>
              <a:ea typeface="Calibri"/>
              <a:cs typeface="+mn-cs"/>
            </a:endParaRPr>
          </a:p>
          <a:p>
            <a:pPr lvl="0"/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   впадает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в отчаяние, резко протестует, цепляется за маму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и</a:t>
            </a:r>
          </a:p>
          <a:p>
            <a:pPr lvl="0"/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  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по стилю поведения </a:t>
            </a:r>
            <a:r>
              <a:rPr 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+mn-cs"/>
              </a:rPr>
              <a:t>не отличается от детей первой группы.</a:t>
            </a:r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3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332656"/>
            <a:ext cx="691276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2.2. Длительность адаптации в зависимости   от жизненного опыта малыша.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1747" y="1527716"/>
            <a:ext cx="3020507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ЛЕГКО И БЫСТРО</a:t>
            </a:r>
            <a:endParaRPr lang="ru-RU" sz="2400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9344" y="2204864"/>
            <a:ext cx="640871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ребенок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из большой семьи,</a:t>
            </a:r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дети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, которых родители часто оставляли на попечение соседки, </a:t>
            </a:r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дети, которых отвозили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недельку погостить у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бабушки, </a:t>
            </a:r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дети, которых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брали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 собой в шумную компанию друзей, где малыша кто-нибудь кормил, укладывал вздремнуть на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часок, </a:t>
            </a:r>
            <a:endParaRPr lang="ru-RU" dirty="0" smtClean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дети, живущие 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 коммунальных 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квартирах, общежитиях.</a:t>
            </a:r>
            <a:endParaRPr 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174" y="5085184"/>
            <a:ext cx="6480720" cy="13665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Такие дети, попав в группу, сразу же ориентируются на поведение взрослого и по его реакциям понимают, что здесь делать можно, а чего нельзя. Им нравится обилие разных помещений и разнообразие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игрушек.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399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19" y="332656"/>
            <a:ext cx="2985113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1.Основные понятия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412776"/>
            <a:ext cx="741682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КРАЙНЕ 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ТЯЖЕЛО</a:t>
            </a:r>
          </a:p>
          <a:p>
            <a:pPr algn="ctr"/>
            <a:r>
              <a:rPr lang="ru-RU" b="1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(</a:t>
            </a:r>
            <a:r>
              <a:rPr lang="ru-RU" sz="1400" b="1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МОЖЕТ </a:t>
            </a:r>
            <a:r>
              <a:rPr lang="ru-RU" sz="1400" b="1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ПОСЛУЖИТЬ ПОВОДОМ ДЛЯ ФОРМИРОВАНИЯ ДЕТСКОГО </a:t>
            </a:r>
            <a:r>
              <a:rPr lang="ru-RU" sz="1400" b="1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</a:rPr>
              <a:t>НЕВРОЗА)</a:t>
            </a:r>
            <a:endParaRPr lang="ru-RU" sz="1400" dirty="0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32656"/>
            <a:ext cx="691276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2.2. Длительность адаптации в зависимости   от жизненного опыта малыша.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4087" y="2132856"/>
            <a:ext cx="83570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дети, родители которых живут семейным мирком, отгородившись от всего света; их круг общения резко ограничен, </a:t>
            </a:r>
            <a:endParaRPr lang="ru-RU" sz="1400" dirty="0" smtClean="0">
              <a:ln>
                <a:solidFill>
                  <a:srgbClr val="002060"/>
                </a:solidFill>
              </a:ln>
              <a:latin typeface="Calibri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во время прогулок мама обходит стороной шумные детские площадки, опасаясь подхватить какую-нибудь детскую болезнь,</a:t>
            </a:r>
            <a:endParaRPr lang="ru-RU" sz="1400" dirty="0" smtClean="0">
              <a:ln>
                <a:solidFill>
                  <a:srgbClr val="002060"/>
                </a:solidFill>
              </a:ln>
              <a:latin typeface="Calibri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в некоторых семьях папа до ночи на работе, а мама целыми днями один на один со своим малышом, </a:t>
            </a:r>
            <a:endParaRPr lang="ru-RU" sz="1400" dirty="0" smtClean="0">
              <a:ln>
                <a:solidFill>
                  <a:srgbClr val="002060"/>
                </a:solidFill>
              </a:ln>
              <a:latin typeface="Calibri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дети  семей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/>
                <a:ea typeface="Calibri"/>
                <a:cs typeface="Times New Roman"/>
              </a:rPr>
              <a:t>, живущих в загородных коттеджах. </a:t>
            </a:r>
            <a:endParaRPr lang="ru-RU" sz="1400" dirty="0">
              <a:ln>
                <a:solidFill>
                  <a:srgbClr val="002060"/>
                </a:solidFill>
              </a:ln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499" y="4293096"/>
            <a:ext cx="7737205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indent="450215" algn="ctr">
              <a:spcAft>
                <a:spcPts val="0"/>
              </a:spcAft>
            </a:pPr>
            <a:r>
              <a:rPr lang="ru-RU" sz="1600" b="1" dirty="0" smtClean="0">
                <a:ln w="11430">
                  <a:solidFill>
                    <a:srgbClr val="0070C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Ребенок </a:t>
            </a:r>
            <a:r>
              <a:rPr lang="ru-RU" sz="1600" b="1" dirty="0">
                <a:ln w="11430">
                  <a:solidFill>
                    <a:srgbClr val="0070C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может быть напуган настолько, </a:t>
            </a:r>
            <a:endParaRPr lang="ru-RU" sz="1600" b="1" dirty="0" smtClean="0">
              <a:ln w="11430">
                <a:solidFill>
                  <a:srgbClr val="0070C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ru-RU" sz="1600" b="1" dirty="0" smtClean="0">
                <a:ln w="11430">
                  <a:solidFill>
                    <a:srgbClr val="0070C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что </a:t>
            </a:r>
            <a:r>
              <a:rPr lang="ru-RU" sz="1600" b="1" dirty="0">
                <a:ln w="11430">
                  <a:solidFill>
                    <a:srgbClr val="0070C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иногда начинает вести себя неадекватно: </a:t>
            </a:r>
            <a:endParaRPr lang="ru-RU" sz="1600" b="1" dirty="0" smtClean="0">
              <a:ln w="11430">
                <a:solidFill>
                  <a:srgbClr val="0070C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переходит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на ползание, даже если уже начал ходить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замолкает, начав говорить. </a:t>
            </a:r>
            <a:endParaRPr lang="ru-RU" sz="1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не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воспринимают речь незнакомого человека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, 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не может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из-за переживаний вникнуть в речь взрослого и т. д. </a:t>
            </a:r>
            <a:endParaRPr lang="ru-RU" sz="1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незнакомой обстановке 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всему 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относится 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 </a:t>
            </a:r>
            <a:r>
              <a:rPr lang="ru-RU" sz="1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опасением</a:t>
            </a:r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.</a:t>
            </a:r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03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1643</Words>
  <Application>Microsoft Office PowerPoint</Application>
  <PresentationFormat>Экран (4:3)</PresentationFormat>
  <Paragraphs>173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Тема Office</vt:lpstr>
      <vt:lpstr>1_Тема Office</vt:lpstr>
      <vt:lpstr>7_Тема Office</vt:lpstr>
      <vt:lpstr>8_Тема Office</vt:lpstr>
      <vt:lpstr>6_Тема Office</vt:lpstr>
      <vt:lpstr>2_Тема Office</vt:lpstr>
      <vt:lpstr>9_Тема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DAY</dc:creator>
  <cp:lastModifiedBy>Мама</cp:lastModifiedBy>
  <cp:revision>30</cp:revision>
  <dcterms:created xsi:type="dcterms:W3CDTF">2015-06-15T17:36:28Z</dcterms:created>
  <dcterms:modified xsi:type="dcterms:W3CDTF">2019-02-19T23:12:23Z</dcterms:modified>
</cp:coreProperties>
</file>