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83" r:id="rId2"/>
    <p:sldId id="258" r:id="rId3"/>
    <p:sldId id="266" r:id="rId4"/>
    <p:sldId id="281" r:id="rId5"/>
    <p:sldId id="264" r:id="rId6"/>
    <p:sldId id="267" r:id="rId7"/>
    <p:sldId id="269" r:id="rId8"/>
    <p:sldId id="284" r:id="rId9"/>
    <p:sldId id="270" r:id="rId10"/>
    <p:sldId id="272" r:id="rId11"/>
    <p:sldId id="273" r:id="rId12"/>
    <p:sldId id="265" r:id="rId13"/>
    <p:sldId id="277" r:id="rId14"/>
    <p:sldId id="275" r:id="rId15"/>
    <p:sldId id="278" r:id="rId16"/>
    <p:sldId id="279" r:id="rId17"/>
    <p:sldId id="26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09" autoAdjust="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52A43-2FF5-4E62-9261-C69E81DB2F74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28FF8-595B-49F1-8F5E-EC2ADE1EA6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530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5ABFB-085C-40F8-8599-B05DE0C348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1CD36E2-D10D-43EF-9223-7BE43A61A9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5ABFB-085C-40F8-8599-B05DE0C348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36E2-D10D-43EF-9223-7BE43A61A9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5ABFB-085C-40F8-8599-B05DE0C348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36E2-D10D-43EF-9223-7BE43A61A9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5ABFB-085C-40F8-8599-B05DE0C348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1CD36E2-D10D-43EF-9223-7BE43A61A9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5ABFB-085C-40F8-8599-B05DE0C348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36E2-D10D-43EF-9223-7BE43A61A9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5ABFB-085C-40F8-8599-B05DE0C348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36E2-D10D-43EF-9223-7BE43A61A9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5ABFB-085C-40F8-8599-B05DE0C348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1CD36E2-D10D-43EF-9223-7BE43A61A9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5ABFB-085C-40F8-8599-B05DE0C348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36E2-D10D-43EF-9223-7BE43A61A9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5ABFB-085C-40F8-8599-B05DE0C348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36E2-D10D-43EF-9223-7BE43A61A9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5ABFB-085C-40F8-8599-B05DE0C348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36E2-D10D-43EF-9223-7BE43A61A9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5ABFB-085C-40F8-8599-B05DE0C348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36E2-D10D-43EF-9223-7BE43A61A9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645ABFB-085C-40F8-8599-B05DE0C348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1CD36E2-D10D-43EF-9223-7BE43A61A9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diamond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3.png"/><Relationship Id="rId18" Type="http://schemas.microsoft.com/office/2007/relationships/hdphoto" Target="../media/hdphoto9.wdp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microsoft.com/office/2007/relationships/hdphoto" Target="../media/hdphoto6.wdp"/><Relationship Id="rId17" Type="http://schemas.openxmlformats.org/officeDocument/2006/relationships/image" Target="../media/image25.png"/><Relationship Id="rId2" Type="http://schemas.openxmlformats.org/officeDocument/2006/relationships/image" Target="../media/image17.jpeg"/><Relationship Id="rId16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5" Type="http://schemas.openxmlformats.org/officeDocument/2006/relationships/image" Target="../media/image24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21.png"/><Relationship Id="rId1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0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5589240"/>
            <a:ext cx="3326904" cy="9144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Старший воспитатель 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Пшонник</a:t>
            </a:r>
            <a:r>
              <a:rPr lang="ru-RU" dirty="0" smtClean="0">
                <a:solidFill>
                  <a:schemeClr val="tx1"/>
                </a:solidFill>
              </a:rPr>
              <a:t> О.А.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708920"/>
            <a:ext cx="867645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0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«Оптимизация педагогического процесса с целью развития креативного потенциала дошкольников»</a:t>
            </a:r>
            <a:endParaRPr lang="ru-RU" sz="30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260648"/>
            <a:ext cx="758509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 smtClean="0"/>
              <a:t>МУНИЦИПАЛЬНОЕ БЮДЖЕТНОЕ ДОШКОЛЬНОЕ ОБРАЗОВАТЕЛЬНОЕ УЧРЕЖДЕНИЕ  </a:t>
            </a:r>
            <a:endParaRPr lang="ru-RU" sz="1600" b="1" dirty="0" smtClean="0"/>
          </a:p>
          <a:p>
            <a:pPr algn="ctr"/>
            <a:r>
              <a:rPr lang="ru-RU" sz="1600" b="1" dirty="0" smtClean="0"/>
              <a:t>(</a:t>
            </a:r>
            <a:r>
              <a:rPr lang="ru-RU" sz="1600" b="1" dirty="0" smtClean="0"/>
              <a:t>ЯСЛИ-САД) № 1 «РОМАШКА»</a:t>
            </a:r>
            <a:endParaRPr lang="ru-RU" sz="1600" dirty="0" smtClean="0"/>
          </a:p>
          <a:p>
            <a:pPr algn="ctr"/>
            <a:r>
              <a:rPr lang="ru-RU" sz="1600" b="1" dirty="0" smtClean="0"/>
              <a:t>МУНИЦИПАЛЬНОГО ОБРАЗОВАНИЯ </a:t>
            </a:r>
            <a:r>
              <a:rPr lang="ru-RU" sz="1600" b="1" dirty="0" smtClean="0"/>
              <a:t>ГОРОДСКОЙ</a:t>
            </a:r>
            <a:r>
              <a:rPr lang="ru-RU" sz="1600" dirty="0" smtClean="0"/>
              <a:t> </a:t>
            </a:r>
            <a:r>
              <a:rPr lang="ru-RU" sz="1600" b="1" dirty="0" smtClean="0"/>
              <a:t>ОКРУГ  </a:t>
            </a:r>
            <a:r>
              <a:rPr lang="ru-RU" sz="1600" b="1" dirty="0" smtClean="0"/>
              <a:t>КРАСНОПЕРЕКОПСК</a:t>
            </a:r>
            <a:endParaRPr lang="ru-RU" sz="1600" dirty="0" smtClean="0"/>
          </a:p>
          <a:p>
            <a:pPr algn="ctr"/>
            <a:r>
              <a:rPr lang="ru-RU" sz="1600" b="1" dirty="0" smtClean="0"/>
              <a:t>РЕСПУБЛИКИ КРЫМ</a:t>
            </a:r>
            <a:endParaRPr lang="ru-RU" sz="1600" dirty="0"/>
          </a:p>
        </p:txBody>
      </p:sp>
      <p:pic>
        <p:nvPicPr>
          <p:cNvPr id="3074" name="Picture 2" descr="http://www.greenmama.ru/dn_images/02/60/04/48/12708047251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05064"/>
            <a:ext cx="2221723" cy="250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365104"/>
            <a:ext cx="6840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400" b="1" dirty="0" smtClean="0">
              <a:solidFill>
                <a:schemeClr val="bg1"/>
              </a:solidFill>
            </a:endParaRPr>
          </a:p>
          <a:p>
            <a:pPr algn="just"/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4303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498" y="1859340"/>
            <a:ext cx="49591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      а) Уильям </a:t>
            </a:r>
            <a:r>
              <a:rPr lang="ru-RU" sz="2400" b="1" dirty="0">
                <a:solidFill>
                  <a:srgbClr val="002060"/>
                </a:solidFill>
              </a:rPr>
              <a:t>Гордон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      б) Алекс </a:t>
            </a:r>
            <a:r>
              <a:rPr lang="ru-RU" sz="2400" b="1" dirty="0">
                <a:solidFill>
                  <a:srgbClr val="002060"/>
                </a:solidFill>
              </a:rPr>
              <a:t>Осборн</a:t>
            </a:r>
          </a:p>
          <a:p>
            <a:pPr>
              <a:lnSpc>
                <a:spcPct val="150000"/>
              </a:lnSpc>
            </a:pPr>
            <a:r>
              <a:rPr lang="ru-RU" sz="2400" b="1" i="1" dirty="0" smtClean="0">
                <a:solidFill>
                  <a:srgbClr val="002060"/>
                </a:solidFill>
              </a:rPr>
              <a:t>      в) Генрих </a:t>
            </a:r>
            <a:r>
              <a:rPr lang="ru-RU" sz="2400" b="1" i="1" dirty="0" err="1">
                <a:solidFill>
                  <a:srgbClr val="002060"/>
                </a:solidFill>
              </a:rPr>
              <a:t>Альтшуллер</a:t>
            </a:r>
            <a:endParaRPr lang="ru-RU" sz="2400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      г) Джой </a:t>
            </a:r>
            <a:r>
              <a:rPr lang="ru-RU" sz="2400" b="1" dirty="0">
                <a:solidFill>
                  <a:srgbClr val="002060"/>
                </a:solidFill>
              </a:rPr>
              <a:t>Пол </a:t>
            </a:r>
            <a:r>
              <a:rPr lang="ru-RU" sz="2400" b="1" dirty="0" err="1">
                <a:solidFill>
                  <a:srgbClr val="002060"/>
                </a:solidFill>
              </a:rPr>
              <a:t>Гилфорд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2290" name="Picture 2" descr="http://files.ru.ladoshki.com/data/goesdown/Al%27tov_Al%27tshuller_Genrih/pics/G.Al%27tov%28Al%27tshuller%29%20-%20Ognennyy%20tsvet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2668" y="1196752"/>
            <a:ext cx="3438636" cy="53187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1" y="0"/>
            <a:ext cx="914400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</a:t>
            </a: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Основатель теории решения изобретательных задач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2903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25330" y="116632"/>
            <a:ext cx="914400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</a:t>
            </a: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Автор приемов фантазирования «Грамматика фантазии»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266" name="Picture 2" descr="http://www.hobobo.ru/upload/images/katalog_skazok/classiki/int/mil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3800" y="892174"/>
            <a:ext cx="1562794" cy="216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71800" y="1268760"/>
            <a:ext cx="4572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а</a:t>
            </a:r>
            <a:r>
              <a:rPr lang="ru-RU" sz="2400" b="1" dirty="0" smtClean="0">
                <a:solidFill>
                  <a:srgbClr val="002060"/>
                </a:solidFill>
              </a:rPr>
              <a:t>) </a:t>
            </a:r>
            <a:r>
              <a:rPr lang="ru-RU" sz="2400" b="1" dirty="0" err="1" smtClean="0">
                <a:solidFill>
                  <a:srgbClr val="002060"/>
                </a:solidFill>
              </a:rPr>
              <a:t>Милн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Алан </a:t>
            </a:r>
            <a:r>
              <a:rPr lang="ru-RU" sz="2400" b="1" dirty="0" err="1">
                <a:solidFill>
                  <a:srgbClr val="002060"/>
                </a:solidFill>
              </a:rPr>
              <a:t>Александер</a:t>
            </a:r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>
                <a:solidFill>
                  <a:srgbClr val="002060"/>
                </a:solidFill>
              </a:rPr>
              <a:t>б</a:t>
            </a:r>
            <a:r>
              <a:rPr lang="ru-RU" sz="2400" b="1" dirty="0" smtClean="0">
                <a:solidFill>
                  <a:srgbClr val="002060"/>
                </a:solidFill>
              </a:rPr>
              <a:t>) </a:t>
            </a:r>
            <a:r>
              <a:rPr lang="ru-RU" sz="2400" b="1" dirty="0" err="1" smtClean="0">
                <a:solidFill>
                  <a:srgbClr val="002060"/>
                </a:solidFill>
              </a:rPr>
              <a:t>Редьярд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Киплинг</a:t>
            </a:r>
          </a:p>
          <a:p>
            <a:r>
              <a:rPr lang="ru-RU" sz="2400" b="1" i="1" dirty="0">
                <a:solidFill>
                  <a:srgbClr val="002060"/>
                </a:solidFill>
              </a:rPr>
              <a:t>в</a:t>
            </a:r>
            <a:r>
              <a:rPr lang="ru-RU" sz="2400" b="1" i="1" dirty="0" smtClean="0">
                <a:solidFill>
                  <a:srgbClr val="002060"/>
                </a:solidFill>
              </a:rPr>
              <a:t>)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Джанни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Родари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г) </a:t>
            </a:r>
            <a:r>
              <a:rPr lang="ru-RU" sz="2400" b="1" dirty="0" err="1" smtClean="0">
                <a:solidFill>
                  <a:srgbClr val="002060"/>
                </a:solidFill>
              </a:rPr>
              <a:t>Кэролл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Льюис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д</a:t>
            </a:r>
            <a:r>
              <a:rPr lang="ru-RU" sz="2400" b="1" dirty="0" smtClean="0">
                <a:solidFill>
                  <a:srgbClr val="002060"/>
                </a:solidFill>
              </a:rPr>
              <a:t>) Линдгрен </a:t>
            </a:r>
            <a:r>
              <a:rPr lang="ru-RU" sz="2400" b="1" dirty="0" err="1">
                <a:solidFill>
                  <a:srgbClr val="002060"/>
                </a:solidFill>
              </a:rPr>
              <a:t>Астрид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</a:p>
          <a:p>
            <a:r>
              <a:rPr lang="ru-RU" i="1" dirty="0">
                <a:solidFill>
                  <a:srgbClr val="002060"/>
                </a:solidFill>
              </a:rPr>
              <a:t> 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1268" name="Picture 4" descr="http://www.hobobo.ru/upload/images/katalog_skazok/classiki/int/luis_karo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9" y="892175"/>
            <a:ext cx="1674105" cy="231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488580" y="3056043"/>
            <a:ext cx="1209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</a:rPr>
              <a:t>Милн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А. </a:t>
            </a:r>
            <a:r>
              <a:rPr lang="ru-RU" b="1" dirty="0" err="1" smtClean="0">
                <a:solidFill>
                  <a:srgbClr val="002060"/>
                </a:solidFill>
              </a:rPr>
              <a:t>А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0097" y="3210167"/>
            <a:ext cx="1612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</a:rPr>
              <a:t>Кэролл</a:t>
            </a:r>
            <a:r>
              <a:rPr lang="ru-RU" b="1" dirty="0">
                <a:solidFill>
                  <a:srgbClr val="002060"/>
                </a:solidFill>
              </a:rPr>
              <a:t> Льюис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1270" name="Picture 6" descr="http://www.hobobo.ru/upload/images/katalog_skazok/classiki/int/rodari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892" y="4005064"/>
            <a:ext cx="1655733" cy="229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45545" y="6297617"/>
            <a:ext cx="1861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>
                <a:solidFill>
                  <a:srgbClr val="002060"/>
                </a:solidFill>
              </a:rPr>
              <a:t>Джанни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Родари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1272" name="Picture 8" descr="http://www.hobobo.ru/upload/images/katalog_skazok/classiki/int/kipli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3912" y="4044257"/>
            <a:ext cx="1627427" cy="225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142969" y="6309462"/>
            <a:ext cx="1929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</a:rPr>
              <a:t>Редьярд</a:t>
            </a:r>
            <a:r>
              <a:rPr lang="ru-RU" b="1" dirty="0">
                <a:solidFill>
                  <a:srgbClr val="002060"/>
                </a:solidFill>
              </a:rPr>
              <a:t> Киплинг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1274" name="Picture 10" descr="http://www.hobobo.ru/upload/images/katalog_skazok/classiki/int/lindgre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7545" y="4005063"/>
            <a:ext cx="1664288" cy="230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768456" y="6297617"/>
            <a:ext cx="1982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Линдгрен </a:t>
            </a:r>
            <a:r>
              <a:rPr lang="ru-RU" b="1" dirty="0" err="1">
                <a:solidFill>
                  <a:srgbClr val="002060"/>
                </a:solidFill>
              </a:rPr>
              <a:t>Астрид</a:t>
            </a:r>
            <a:r>
              <a:rPr lang="ru-RU" b="1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786377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Деловая игра</a:t>
            </a:r>
            <a:endParaRPr lang="ru-RU" sz="36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46331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«Креативный педагог – креативный ребенок»</a:t>
            </a:r>
            <a:endParaRPr lang="ru-RU" sz="3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588150"/>
            <a:ext cx="91440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/>
              <a:t>«Если желаешь, чтобы мир изменился, сам стань этим изменением»</a:t>
            </a:r>
            <a:endParaRPr lang="ru-RU" sz="23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028384" y="2051556"/>
            <a:ext cx="8381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/>
              <a:t>Ганди</a:t>
            </a:r>
            <a:endParaRPr lang="ru-RU" sz="20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0106" y="2451666"/>
            <a:ext cx="914400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/>
              <a:t>«Ведь если я гореть не буду, и если ты гореть не будешь, и если мы гореть не будем, так кто же здесь рассеет тьму?»</a:t>
            </a:r>
            <a:endParaRPr lang="ru-RU" sz="23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13856" y="3051830"/>
            <a:ext cx="19319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err="1" smtClean="0"/>
              <a:t>Назым</a:t>
            </a:r>
            <a:r>
              <a:rPr lang="ru-RU" sz="2000" b="1" i="1" dirty="0" smtClean="0"/>
              <a:t> Хикмет</a:t>
            </a:r>
            <a:endParaRPr lang="ru-RU" sz="20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861048"/>
            <a:ext cx="831641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i="1" dirty="0"/>
              <a:t>Креативная</a:t>
            </a:r>
            <a:r>
              <a:rPr lang="ru-RU" sz="2200" b="1" dirty="0"/>
              <a:t> личность </a:t>
            </a:r>
            <a:r>
              <a:rPr lang="ru-RU" sz="2200" b="1" dirty="0" smtClean="0"/>
              <a:t>  интуитивно </a:t>
            </a:r>
            <a:r>
              <a:rPr lang="ru-RU" sz="2200" b="1" dirty="0"/>
              <a:t>чувствует, что нужно для создания новой идеи, решения трудной задачи: добавить одну деталь или перевернуть все вверх ногами, придумать принципиально новое или разобрать и сложить по-другому нечто уже привычное, действовать вопреки сложившимся стереотипам или просто найти способ взглянуть на статические системы динамически…</a:t>
            </a:r>
          </a:p>
        </p:txBody>
      </p:sp>
    </p:spTree>
    <p:extLst>
      <p:ext uri="{BB962C8B-B14F-4D97-AF65-F5344CB8AC3E}">
        <p14:creationId xmlns:p14="http://schemas.microsoft.com/office/powerpoint/2010/main" xmlns="" val="2943962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8028576"/>
              </p:ext>
            </p:extLst>
          </p:nvPr>
        </p:nvGraphicFramePr>
        <p:xfrm>
          <a:off x="179513" y="1764044"/>
          <a:ext cx="8827292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6823"/>
                <a:gridCol w="2206823"/>
                <a:gridCol w="2206823"/>
                <a:gridCol w="2206823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 descr="http://katrin-miller.ru/upload/50473144cf4d8_rane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36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79" y="1894168"/>
            <a:ext cx="191452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http://e.eka-mama.ru/upload/forum/upload/e71/e717d9c7f26d00826d147a98dde19dc1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2888" y="2234030"/>
            <a:ext cx="2088232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cs10250.userapi.com/u27581521/-5/x_5d1af5e5.jpg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0" r="100000">
                        <a14:foregroundMark x1="84337" y1="8676" x2="84337" y2="86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01982"/>
            <a:ext cx="1512168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img683.yfrog.com/img683/8588/75106373.jpg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9"/>
            <a:ext cx="1728192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dostavka.7cont.ru/image?id=15272"/>
          <p:cNvPicPr/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0" b="100000" l="0" r="99600">
                        <a14:foregroundMark x1="57000" y1="3600" x2="57000" y2="3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783" y="4149080"/>
            <a:ext cx="1979953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i037.radikal.ru/1004/d2/6939338c12a5.jpg"/>
          <p:cNvPicPr/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0" b="100000" l="0" r="100000">
                        <a14:foregroundMark x1="22560" y1="85538" x2="22560" y2="85538"/>
                        <a14:foregroundMark x1="30720" y1="89846" x2="30720" y2="89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5862" y="4551691"/>
            <a:ext cx="2202557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://wodila.ru/images/wallpapers/Mitsubishi15.jpg"/>
          <p:cNvPicPr/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ackgroundRemoval t="104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542047"/>
            <a:ext cx="2160240" cy="1452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www.yaplakal.com/uploads/post-3-13335209034010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 xmlns="">
                  <a14:imgLayer r:embed="rId18">
                    <a14:imgEffect>
                      <a14:backgroundRemoval t="0" b="100000" l="0" r="100000">
                        <a14:foregroundMark x1="57980" y1="15418" x2="57980" y2="15418"/>
                        <a14:foregroundMark x1="57980" y1="11383" x2="57980" y2="113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8235" y="4149080"/>
            <a:ext cx="1809749" cy="204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 задание «Образно-ассоциативное мышление»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263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задание «Реклама»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Picture 4" descr="http://infobusiness2.ru/files/image/12116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39958" y1="14589" x2="39958" y2="14589"/>
                        <a14:foregroundMark x1="44979" y1="11141" x2="44979" y2="11141"/>
                        <a14:foregroundMark x1="46234" y1="27321" x2="46234" y2="27321"/>
                        <a14:foregroundMark x1="64226" y1="48806" x2="64226" y2="48806"/>
                        <a14:foregroundMark x1="77406" y1="49867" x2="77406" y2="49867"/>
                        <a14:foregroundMark x1="74895" y1="58355" x2="74895" y2="58355"/>
                        <a14:foregroundMark x1="66109" y1="60212" x2="66109" y2="60212"/>
                        <a14:foregroundMark x1="60669" y1="54642" x2="60669" y2="54642"/>
                        <a14:foregroundMark x1="63808" y1="54377" x2="63808" y2="54377"/>
                        <a14:foregroundMark x1="70502" y1="57029" x2="70502" y2="57029"/>
                        <a14:foregroundMark x1="72594" y1="46419" x2="72594" y2="46419"/>
                        <a14:foregroundMark x1="63808" y1="45889" x2="63808" y2="45889"/>
                        <a14:foregroundMark x1="47908" y1="54642" x2="47908" y2="54642"/>
                        <a14:foregroundMark x1="45397" y1="63395" x2="45397" y2="63395"/>
                        <a14:foregroundMark x1="45607" y1="66578" x2="45607" y2="66578"/>
                        <a14:foregroundMark x1="88494" y1="50928" x2="88494" y2="50928"/>
                        <a14:foregroundMark x1="93096" y1="47745" x2="93096" y2="47745"/>
                        <a14:foregroundMark x1="97280" y1="41114" x2="97280" y2="41114"/>
                        <a14:foregroundMark x1="93096" y1="34218" x2="93096" y2="34218"/>
                        <a14:foregroundMark x1="91632" y1="26525" x2="91632" y2="26525"/>
                        <a14:foregroundMark x1="88912" y1="22281" x2="88912" y2="22281"/>
                        <a14:foregroundMark x1="86402" y1="19098" x2="86402" y2="19098"/>
                        <a14:foregroundMark x1="86192" y1="23873" x2="86192" y2="23873"/>
                        <a14:foregroundMark x1="91004" y1="29443" x2="91004" y2="294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1553" y="1556792"/>
            <a:ext cx="7220894" cy="569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751" y="570746"/>
            <a:ext cx="9036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«Люди с новыми идеями считаются сумасшедшими, пока идеи не воплотят в жизнь»</a:t>
            </a:r>
            <a:r>
              <a:rPr lang="ru-RU" sz="2200" b="1" dirty="0" smtClean="0"/>
              <a:t>                                                        Марк Твен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xmlns="" val="963744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img-fotki.yandex.ru/get/5114/159699517.cf/0_7f858_88159389_X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36712"/>
            <a:ext cx="6330280" cy="633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 задание «Неизвестное животное»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8740" y="2094100"/>
            <a:ext cx="1805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альпака</a:t>
            </a:r>
            <a:endParaRPr lang="ru-RU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5085184"/>
            <a:ext cx="1845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кинкажу</a:t>
            </a:r>
            <a:endParaRPr lang="ru-RU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660232" y="2782669"/>
            <a:ext cx="17909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/>
              <a:t>бируанг</a:t>
            </a:r>
            <a:endParaRPr lang="ru-RU" sz="3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73148" y="6371582"/>
            <a:ext cx="470851" cy="50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0780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 задание «Неизвестное животное»</a:t>
            </a:r>
            <a:endParaRPr lang="ru-RU" sz="36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Picture 8" descr="http://www.topnews.ru/upload/photo/8a6b64ce/a2e1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72" y="836712"/>
            <a:ext cx="3819525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04248" y="4951123"/>
            <a:ext cx="1434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prstClr val="white"/>
                </a:solidFill>
              </a:rPr>
              <a:t>бируанг</a:t>
            </a:r>
            <a:endParaRPr lang="ru-RU" sz="2800" b="1" dirty="0">
              <a:solidFill>
                <a:prstClr val="white"/>
              </a:solidFill>
            </a:endParaRPr>
          </a:p>
        </p:txBody>
      </p:sp>
      <p:pic>
        <p:nvPicPr>
          <p:cNvPr id="12" name="Рисунок 11" descr="http://pesik.su/wp-content/uploads/2011/01/1127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95" y="3933056"/>
            <a:ext cx="5076056" cy="279921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3555599" y="6226925"/>
            <a:ext cx="1543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white"/>
                </a:solidFill>
              </a:rPr>
              <a:t>кинкажу</a:t>
            </a:r>
            <a:endParaRPr lang="ru-RU" sz="2800" b="1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0574" y="1509318"/>
            <a:ext cx="2029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prstClr val="white"/>
                </a:solidFill>
              </a:rPr>
              <a:t>альпака</a:t>
            </a:r>
            <a:endParaRPr lang="ru-RU" sz="3600" b="1" dirty="0">
              <a:solidFill>
                <a:prstClr val="white"/>
              </a:solidFill>
            </a:endParaRPr>
          </a:p>
        </p:txBody>
      </p:sp>
      <p:pic>
        <p:nvPicPr>
          <p:cNvPr id="10" name="Picture 6" descr="http://www.apus.ru/im.xp/0500560520560510550520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252" y="701675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63940" y="3035955"/>
            <a:ext cx="1451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white"/>
                </a:solidFill>
              </a:rPr>
              <a:t>альпака</a:t>
            </a:r>
            <a:endParaRPr lang="ru-RU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7663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78" y="1052736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/>
              <a:t>(</a:t>
            </a:r>
            <a:r>
              <a:rPr lang="ru-RU" sz="2200" b="1" dirty="0"/>
              <a:t>развитие способности к пониманию противоречивости свойств предметов и явлений)</a:t>
            </a:r>
            <a:endParaRPr lang="ru-RU" sz="2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</a:t>
            </a:r>
            <a:r>
              <a:rPr lang="ru-RU" sz="36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задание «Динамическая цепочка 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«Хорошо-плохо-хорошо-плохо»</a:t>
            </a:r>
            <a:endParaRPr lang="ru-RU" sz="36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87" y="224278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Педсовет – это хорошо, можно узнать что-то новое,</a:t>
            </a:r>
          </a:p>
          <a:p>
            <a:pPr algn="just"/>
            <a:r>
              <a:rPr lang="ru-RU" sz="2800" b="1" dirty="0" smtClean="0"/>
              <a:t>но…  узнавать новое плохо т. к. ….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2506127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79942" y="-12252"/>
            <a:ext cx="29338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Общие понятия</a:t>
            </a:r>
            <a:endParaRPr lang="ru-RU" sz="3200" b="1" cap="none" spc="0" dirty="0">
              <a:ln w="11430"/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1052736"/>
            <a:ext cx="87484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Креативность – творческие способности индивида, характеризующиеся готовностью к принятию и  созданию принципиально новых идей, отклоняющихся от традиционных или принятых схем мышления и входящие в структуру  одаренности в качестве независимого фактора, а также способность решать проблемы, возникающие внутри статичных систем.  </a:t>
            </a:r>
            <a:endParaRPr lang="ru-RU" sz="2400" b="1" dirty="0"/>
          </a:p>
        </p:txBody>
      </p:sp>
      <p:pic>
        <p:nvPicPr>
          <p:cNvPr id="3074" name="Picture 2" descr="http://www.greenmama.ru/dn_images/02/60/04/48/12708047251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0721" y="4097983"/>
            <a:ext cx="2221723" cy="250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4005064"/>
            <a:ext cx="68407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/>
              <a:t>Согласно  американскому психологу Абрахаму </a:t>
            </a:r>
            <a:r>
              <a:rPr lang="ru-RU" sz="2400" b="1" dirty="0" err="1"/>
              <a:t>Маслоу</a:t>
            </a:r>
            <a:r>
              <a:rPr lang="ru-RU" sz="2400" b="1" dirty="0"/>
              <a:t> – это творческая направленность, врожденно  свойственная всем, но теряемая большинством под воздействием сложившейся системы воспитания, образования и социальной практики.</a:t>
            </a:r>
          </a:p>
        </p:txBody>
      </p:sp>
    </p:spTree>
    <p:extLst>
      <p:ext uri="{BB962C8B-B14F-4D97-AF65-F5344CB8AC3E}">
        <p14:creationId xmlns:p14="http://schemas.microsoft.com/office/powerpoint/2010/main" xmlns="" val="3974303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147" y="18864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</a:rPr>
              <a:t>Креативность</a:t>
            </a:r>
            <a:r>
              <a:rPr lang="ru-RU" sz="2400" dirty="0"/>
              <a:t> – </a:t>
            </a:r>
            <a:r>
              <a:rPr lang="ru-RU" sz="2400" b="1" dirty="0"/>
              <a:t>это создание </a:t>
            </a:r>
            <a:r>
              <a:rPr lang="ru-RU" sz="2400" b="1" dirty="0" smtClean="0"/>
              <a:t> </a:t>
            </a:r>
            <a:r>
              <a:rPr lang="ru-RU" sz="2400" b="1" dirty="0"/>
              <a:t>нового из того, что уже есть.</a:t>
            </a:r>
          </a:p>
          <a:p>
            <a:r>
              <a:rPr lang="ru-RU" sz="2400" b="1" i="1" dirty="0">
                <a:solidFill>
                  <a:srgbClr val="0070C0"/>
                </a:solidFill>
              </a:rPr>
              <a:t>Креативность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dirty="0"/>
              <a:t>– </a:t>
            </a:r>
            <a:r>
              <a:rPr lang="ru-RU" sz="2400" b="1" dirty="0"/>
              <a:t>это решение проблем совершенно </a:t>
            </a:r>
            <a:r>
              <a:rPr lang="ru-RU" sz="2400" b="1" dirty="0" smtClean="0"/>
              <a:t>новым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                              </a:t>
            </a:r>
            <a:r>
              <a:rPr lang="ru-RU" sz="2400" b="1" dirty="0"/>
              <a:t>неординарным способом.</a:t>
            </a:r>
          </a:p>
          <a:p>
            <a:r>
              <a:rPr lang="ru-RU" sz="2400" b="1" i="1" dirty="0">
                <a:solidFill>
                  <a:srgbClr val="0070C0"/>
                </a:solidFill>
              </a:rPr>
              <a:t>Креативность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/>
              <a:t>–</a:t>
            </a:r>
            <a:r>
              <a:rPr lang="ru-RU" sz="2400" dirty="0"/>
              <a:t> </a:t>
            </a:r>
            <a:r>
              <a:rPr lang="ru-RU" sz="2400" b="1" dirty="0"/>
              <a:t>это отказ от стереотипного мышления.</a:t>
            </a:r>
          </a:p>
          <a:p>
            <a:r>
              <a:rPr lang="ru-RU" sz="2400" b="1" i="1" dirty="0">
                <a:solidFill>
                  <a:srgbClr val="0070C0"/>
                </a:solidFill>
              </a:rPr>
              <a:t>Креативность </a:t>
            </a:r>
            <a:r>
              <a:rPr lang="ru-RU" sz="2400" dirty="0"/>
              <a:t>– </a:t>
            </a:r>
            <a:r>
              <a:rPr lang="ru-RU" sz="2400" b="1" dirty="0"/>
              <a:t>это гибкость и оригинальность.</a:t>
            </a:r>
          </a:p>
          <a:p>
            <a:r>
              <a:rPr lang="ru-RU" sz="2400" b="1" i="1" dirty="0">
                <a:solidFill>
                  <a:srgbClr val="0070C0"/>
                </a:solidFill>
              </a:rPr>
              <a:t>Креативность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/>
              <a:t>– </a:t>
            </a:r>
            <a:r>
              <a:rPr lang="ru-RU" sz="2400" b="1" dirty="0"/>
              <a:t>это предрасположенность к анализу и синтезу.</a:t>
            </a:r>
          </a:p>
          <a:p>
            <a:r>
              <a:rPr lang="ru-RU" sz="2400" b="1" i="1" dirty="0">
                <a:solidFill>
                  <a:srgbClr val="0070C0"/>
                </a:solidFill>
              </a:rPr>
              <a:t>Креативность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/>
              <a:t>– </a:t>
            </a:r>
            <a:r>
              <a:rPr lang="ru-RU" sz="2400" b="1" dirty="0"/>
              <a:t>это способность интуитивно </a:t>
            </a:r>
            <a:r>
              <a:rPr lang="ru-RU" sz="2400" b="1" dirty="0" smtClean="0"/>
              <a:t>почувствовать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                             </a:t>
            </a:r>
            <a:r>
              <a:rPr lang="ru-RU" sz="2400" b="1" dirty="0"/>
              <a:t>правильное направление мысли.</a:t>
            </a:r>
          </a:p>
          <a:p>
            <a:r>
              <a:rPr lang="ru-RU" sz="2400" b="1" i="1" dirty="0">
                <a:solidFill>
                  <a:srgbClr val="0070C0"/>
                </a:solidFill>
              </a:rPr>
              <a:t>Креативность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/>
              <a:t>– </a:t>
            </a:r>
            <a:r>
              <a:rPr lang="ru-RU" sz="2400" b="1" dirty="0"/>
              <a:t>это умение генерировать большое количество идей.</a:t>
            </a:r>
          </a:p>
        </p:txBody>
      </p:sp>
      <p:pic>
        <p:nvPicPr>
          <p:cNvPr id="2052" name="Picture 4" descr="http://bigbuzzy.ru/f/p/406/472/mainp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61108"/>
            <a:ext cx="5459171" cy="3096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8756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068960"/>
            <a:ext cx="88923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«… </a:t>
            </a:r>
            <a:r>
              <a:rPr lang="ru-RU" sz="2200" b="1" dirty="0"/>
              <a:t>креативность — это не просто творческий акт, это образ жизни. Креативность требует внутренней свободы, желания рисковать и умения существовать в хаосе. Поэтому креативность начинается не с практических приемов, а с мировоззрения</a:t>
            </a:r>
            <a:r>
              <a:rPr lang="ru-RU" sz="2200" b="1" dirty="0" smtClean="0"/>
              <a:t>.»                                    </a:t>
            </a:r>
            <a:r>
              <a:rPr lang="ru-RU" sz="2000" b="1" dirty="0" err="1" smtClean="0"/>
              <a:t>Лутц</a:t>
            </a:r>
            <a:r>
              <a:rPr lang="ru-RU" sz="2000" b="1" dirty="0" smtClean="0"/>
              <a:t> </a:t>
            </a:r>
            <a:r>
              <a:rPr lang="ru-RU" sz="2000" b="1" dirty="0"/>
              <a:t>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60648"/>
            <a:ext cx="86409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i="1" dirty="0"/>
              <a:t>Креативность – это значит копать глубже, смотреть лучше, исправлять ошибки, беседовать с кошкой, нырять в глубину, проходить сквозь стены, зажигать солнце, строить замок на песке, приветствовать будущее.”</a:t>
            </a:r>
            <a:r>
              <a:rPr lang="ru-RU" i="1" dirty="0"/>
              <a:t> </a:t>
            </a:r>
            <a:r>
              <a:rPr lang="ru-RU" i="1" dirty="0" smtClean="0"/>
              <a:t>                                                                    </a:t>
            </a:r>
            <a:r>
              <a:rPr lang="ru-RU" i="1" dirty="0" smtClean="0"/>
              <a:t> </a:t>
            </a:r>
            <a:r>
              <a:rPr lang="ru-RU" b="1" i="1" dirty="0" smtClean="0"/>
              <a:t>Пол </a:t>
            </a:r>
            <a:r>
              <a:rPr lang="ru-RU" b="1" i="1" dirty="0" err="1"/>
              <a:t>Торренс</a:t>
            </a:r>
            <a:r>
              <a:rPr lang="ru-RU" b="1" i="1" dirty="0"/>
              <a:t>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916832"/>
            <a:ext cx="867645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/>
              <a:t>“Никогда не делайте так, как конкуренты. Никогда не делайте лучше конкурентов. Всегда делайте ИНАЧЕ, чем они.” </a:t>
            </a:r>
            <a:r>
              <a:rPr lang="ru-RU" sz="2200" b="1" i="1" dirty="0" smtClean="0"/>
              <a:t>            </a:t>
            </a:r>
            <a:r>
              <a:rPr lang="ru-RU" b="1" i="1" dirty="0" smtClean="0"/>
              <a:t>Виталий </a:t>
            </a:r>
            <a:r>
              <a:rPr lang="ru-RU" b="1" i="1" dirty="0"/>
              <a:t>Ильинский 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5229200"/>
            <a:ext cx="667602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Люди всегда креативны настолько, насколько это позволяет им структура</a:t>
            </a:r>
            <a:r>
              <a:rPr lang="ru-RU" sz="2200" b="1" dirty="0" smtClean="0"/>
              <a:t>.</a:t>
            </a:r>
          </a:p>
          <a:p>
            <a:r>
              <a:rPr lang="ru-RU" b="1" dirty="0" smtClean="0"/>
              <a:t>                                                                                        </a:t>
            </a:r>
            <a:r>
              <a:rPr lang="ru-RU" b="1" dirty="0" smtClean="0"/>
              <a:t> </a:t>
            </a:r>
            <a:r>
              <a:rPr lang="ru-RU" b="1" dirty="0" err="1" smtClean="0"/>
              <a:t>Рик</a:t>
            </a:r>
            <a:r>
              <a:rPr lang="ru-RU" b="1" dirty="0" smtClean="0"/>
              <a:t> </a:t>
            </a:r>
            <a:r>
              <a:rPr lang="ru-RU" b="1" dirty="0" smtClean="0"/>
              <a:t>Уоррен</a:t>
            </a:r>
            <a:endParaRPr lang="ru-RU" b="1" dirty="0"/>
          </a:p>
        </p:txBody>
      </p:sp>
      <p:pic>
        <p:nvPicPr>
          <p:cNvPr id="6146" name="Picture 2" descr="http://prosto.portals.org.ua/wp-content/uploads/2012/02/3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446"/>
          <a:stretch/>
        </p:blipFill>
        <p:spPr bwMode="auto">
          <a:xfrm>
            <a:off x="6649922" y="4714203"/>
            <a:ext cx="2494078" cy="21437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674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908720"/>
            <a:ext cx="66602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Взрослые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используют его на 20%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Студенты – на 30 –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50%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Школьники младших классов – на 50 – 70%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Дошкольники – на 95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" y="116632"/>
            <a:ext cx="91440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Использование творческого потенциала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8" name="Picture 4" descr="http://ladystyles.ru/wp-content/uploads/images/Razvitie-tvorcheskih-sposobnostej-doshkolnikov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61"/>
          <a:stretch/>
        </p:blipFill>
        <p:spPr bwMode="auto">
          <a:xfrm>
            <a:off x="4716016" y="3199944"/>
            <a:ext cx="4365133" cy="31362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Блок-схема: память с посл. доступом 7"/>
          <p:cNvSpPr/>
          <p:nvPr/>
        </p:nvSpPr>
        <p:spPr>
          <a:xfrm>
            <a:off x="28244" y="3356992"/>
            <a:ext cx="4543754" cy="2376264"/>
          </a:xfrm>
          <a:prstGeom prst="flowChartMagnetic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Дошкольный возраст самый благоприятный для развития творческих способностей!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22737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25330" y="-26930"/>
            <a:ext cx="914400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err="1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Брейнсторминг</a:t>
            </a:r>
            <a:r>
              <a:rPr lang="ru-RU" sz="3600" b="1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«Детский сад – территория креативности»</a:t>
            </a:r>
            <a:endParaRPr lang="ru-RU" sz="3600" b="1" cap="none" spc="0" dirty="0">
              <a:ln w="11430"/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3212976"/>
            <a:ext cx="393255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а</a:t>
            </a:r>
            <a:r>
              <a:rPr lang="ru-RU" sz="2400" b="1" dirty="0" smtClean="0">
                <a:solidFill>
                  <a:srgbClr val="002060"/>
                </a:solidFill>
              </a:rPr>
              <a:t>) внимание   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б</a:t>
            </a:r>
            <a:r>
              <a:rPr lang="ru-RU" sz="2400" b="1" dirty="0" smtClean="0">
                <a:solidFill>
                  <a:srgbClr val="002060"/>
                </a:solidFill>
              </a:rPr>
              <a:t>) дивергентное мышление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в) активность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г) воображение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д) инициативность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е) эмоциональность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http://img-fotki.yandex.ru/get/4706/47407354.26b/0_8d6f6_ce8582f8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5618" y="3428999"/>
            <a:ext cx="2755746" cy="318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25331" y="1628800"/>
            <a:ext cx="914400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  <a:r>
              <a:rPr lang="ru-RU" sz="28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Определите, какие компоненты относятся к основным компонентам креативности</a:t>
            </a:r>
            <a:endParaRPr lang="ru-RU" sz="2800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0578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25330" y="-26930"/>
            <a:ext cx="914400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Дивергентное мышление это …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194" name="Picture 2" descr="http://cs405118.userapi.com/v405118224/2aca/sLX-wD_drc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16722" y1="58520" x2="16722" y2="58520"/>
                        <a14:foregroundMark x1="11921" y1="26233" x2="11921" y2="26233"/>
                        <a14:foregroundMark x1="11589" y1="18834" x2="11589" y2="18834"/>
                        <a14:foregroundMark x1="3974" y1="73767" x2="3974" y2="73767"/>
                        <a14:foregroundMark x1="6126" y1="67265" x2="6126" y2="67265"/>
                        <a14:foregroundMark x1="1987" y1="72422" x2="1987" y2="72422"/>
                        <a14:foregroundMark x1="4305" y1="69507" x2="4305" y2="69507"/>
                        <a14:foregroundMark x1="28311" y1="61211" x2="28311" y2="61211"/>
                        <a14:foregroundMark x1="20199" y1="53363" x2="20199" y2="53363"/>
                        <a14:foregroundMark x1="16722" y1="39238" x2="16722" y2="39238"/>
                        <a14:foregroundMark x1="44536" y1="42152" x2="44536" y2="42152"/>
                        <a14:foregroundMark x1="50000" y1="40807" x2="50000" y2="40807"/>
                        <a14:foregroundMark x1="43874" y1="46413" x2="43874" y2="46413"/>
                        <a14:foregroundMark x1="70199" y1="42152" x2="70199" y2="42152"/>
                        <a14:foregroundMark x1="74007" y1="43946" x2="74007" y2="43946"/>
                        <a14:foregroundMark x1="75000" y1="45964" x2="75000" y2="45964"/>
                        <a14:foregroundMark x1="96358" y1="17489" x2="96358" y2="17489"/>
                        <a14:foregroundMark x1="90894" y1="65022" x2="90894" y2="65022"/>
                        <a14:foregroundMark x1="97351" y1="67713" x2="97351" y2="67713"/>
                        <a14:foregroundMark x1="91225" y1="72870" x2="91225" y2="72870"/>
                        <a14:foregroundMark x1="86424" y1="73318" x2="86424" y2="733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6690" y="3680073"/>
            <a:ext cx="4330620" cy="319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941" y="546028"/>
            <a:ext cx="9144000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b="1" dirty="0">
                <a:solidFill>
                  <a:srgbClr val="002060"/>
                </a:solidFill>
              </a:rPr>
              <a:t>а</a:t>
            </a:r>
            <a:r>
              <a:rPr lang="ru-RU" sz="2400" b="1" dirty="0" smtClean="0">
                <a:solidFill>
                  <a:srgbClr val="002060"/>
                </a:solidFill>
              </a:rPr>
              <a:t>) способность </a:t>
            </a:r>
            <a:r>
              <a:rPr lang="ru-RU" sz="2400" b="1" dirty="0">
                <a:solidFill>
                  <a:srgbClr val="002060"/>
                </a:solidFill>
              </a:rPr>
              <a:t>воспринимать  действительность целиком и не дробить ее на </a:t>
            </a:r>
            <a:r>
              <a:rPr lang="ru-RU" sz="2400" b="1" dirty="0" smtClean="0">
                <a:solidFill>
                  <a:srgbClr val="002060"/>
                </a:solidFill>
              </a:rPr>
              <a:t>части</a:t>
            </a:r>
            <a:endParaRPr lang="ru-RU" sz="2400" b="1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b="1" dirty="0">
                <a:solidFill>
                  <a:srgbClr val="002060"/>
                </a:solidFill>
              </a:rPr>
              <a:t>б</a:t>
            </a:r>
            <a:r>
              <a:rPr lang="ru-RU" sz="2400" b="1" dirty="0" smtClean="0">
                <a:solidFill>
                  <a:srgbClr val="002060"/>
                </a:solidFill>
              </a:rPr>
              <a:t>) способность </a:t>
            </a:r>
            <a:r>
              <a:rPr lang="ru-RU" sz="2400" b="1" dirty="0">
                <a:solidFill>
                  <a:srgbClr val="002060"/>
                </a:solidFill>
              </a:rPr>
              <a:t>видеть проблему там, где ее не видят </a:t>
            </a:r>
            <a:r>
              <a:rPr lang="ru-RU" sz="2400" b="1" dirty="0" smtClean="0">
                <a:solidFill>
                  <a:srgbClr val="002060"/>
                </a:solidFill>
              </a:rPr>
              <a:t>другие</a:t>
            </a:r>
            <a:endParaRPr lang="ru-RU" sz="2400" b="1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b="1" dirty="0">
                <a:solidFill>
                  <a:srgbClr val="002060"/>
                </a:solidFill>
              </a:rPr>
              <a:t>в</a:t>
            </a:r>
            <a:r>
              <a:rPr lang="ru-RU" sz="2400" b="1" dirty="0" smtClean="0">
                <a:solidFill>
                  <a:srgbClr val="002060"/>
                </a:solidFill>
              </a:rPr>
              <a:t>) поиск </a:t>
            </a:r>
            <a:r>
              <a:rPr lang="ru-RU" sz="2400" b="1" dirty="0">
                <a:solidFill>
                  <a:srgbClr val="002060"/>
                </a:solidFill>
              </a:rPr>
              <a:t>множества решений одной и той же проблемы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endParaRPr lang="ru-RU" sz="2400" b="1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b="1" dirty="0">
                <a:solidFill>
                  <a:srgbClr val="002060"/>
                </a:solidFill>
              </a:rPr>
              <a:t>г</a:t>
            </a:r>
            <a:r>
              <a:rPr lang="ru-RU" sz="2400" b="1" dirty="0" smtClean="0">
                <a:solidFill>
                  <a:srgbClr val="002060"/>
                </a:solidFill>
              </a:rPr>
              <a:t>) способность </a:t>
            </a:r>
            <a:r>
              <a:rPr lang="ru-RU" sz="2400" b="1" dirty="0">
                <a:solidFill>
                  <a:srgbClr val="002060"/>
                </a:solidFill>
              </a:rPr>
              <a:t>легко ассоциировать отдаленные понятия</a:t>
            </a:r>
          </a:p>
          <a:p>
            <a:r>
              <a:rPr lang="ru-RU" dirty="0">
                <a:solidFill>
                  <a:srgbClr val="002060"/>
                </a:solidFill>
              </a:rPr>
              <a:t> 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5748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96752"/>
            <a:ext cx="914400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</a:rPr>
              <a:t>а</a:t>
            </a:r>
            <a:r>
              <a:rPr lang="ru-RU" sz="2400" b="1" dirty="0" smtClean="0">
                <a:solidFill>
                  <a:srgbClr val="002060"/>
                </a:solidFill>
              </a:rPr>
              <a:t>) ориентация </a:t>
            </a:r>
            <a:r>
              <a:rPr lang="ru-RU" sz="2400" b="1" dirty="0">
                <a:solidFill>
                  <a:srgbClr val="002060"/>
                </a:solidFill>
              </a:rPr>
              <a:t>педагога на абсолютный успех ребенка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</a:rPr>
              <a:t>б</a:t>
            </a:r>
            <a:r>
              <a:rPr lang="ru-RU" sz="2400" b="1" dirty="0" smtClean="0">
                <a:solidFill>
                  <a:srgbClr val="002060"/>
                </a:solidFill>
              </a:rPr>
              <a:t>) возможность </a:t>
            </a:r>
            <a:r>
              <a:rPr lang="ru-RU" sz="2400" b="1" dirty="0">
                <a:solidFill>
                  <a:srgbClr val="002060"/>
                </a:solidFill>
              </a:rPr>
              <a:t>манипуляций с предметами и мыслями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</a:rPr>
              <a:t>в</a:t>
            </a:r>
            <a:r>
              <a:rPr lang="ru-RU" sz="2400" b="1" dirty="0" smtClean="0">
                <a:solidFill>
                  <a:srgbClr val="002060"/>
                </a:solidFill>
              </a:rPr>
              <a:t>) разграничение </a:t>
            </a:r>
            <a:r>
              <a:rPr lang="ru-RU" sz="2400" b="1" dirty="0">
                <a:solidFill>
                  <a:srgbClr val="002060"/>
                </a:solidFill>
              </a:rPr>
              <a:t>детей друг от друга в игровой </a:t>
            </a:r>
            <a:r>
              <a:rPr lang="ru-RU" sz="2400" b="1" dirty="0" smtClean="0">
                <a:solidFill>
                  <a:srgbClr val="002060"/>
                </a:solidFill>
              </a:rPr>
              <a:t>деятельности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г) желание найти ответ незамедлительно</a:t>
            </a:r>
            <a:endParaRPr lang="ru-RU" sz="2400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д)активная </a:t>
            </a:r>
            <a:r>
              <a:rPr lang="ru-RU" sz="2400" b="1" dirty="0">
                <a:solidFill>
                  <a:srgbClr val="002060"/>
                </a:solidFill>
              </a:rPr>
              <a:t>игровая </a:t>
            </a:r>
            <a:r>
              <a:rPr lang="ru-RU" sz="2400" b="1" dirty="0" smtClean="0">
                <a:solidFill>
                  <a:srgbClr val="002060"/>
                </a:solidFill>
              </a:rPr>
              <a:t>деятельность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</a:rPr>
              <a:t>е</a:t>
            </a:r>
            <a:r>
              <a:rPr lang="ru-RU" sz="2400" b="1" dirty="0" smtClean="0">
                <a:solidFill>
                  <a:srgbClr val="002060"/>
                </a:solidFill>
              </a:rPr>
              <a:t>) личный пример творческого 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    подхода к решению проблем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5330" y="116632"/>
            <a:ext cx="914400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Определите факторы, препятствующие развитию креативности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3591018"/>
            <a:ext cx="4355976" cy="3266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56932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5330" y="908720"/>
            <a:ext cx="914400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>
                <a:solidFill>
                  <a:srgbClr val="002060"/>
                </a:solidFill>
              </a:rPr>
              <a:t>«…мы вступаем в новую эру воспитания, целью которого является скорее открытие, нежели обучение</a:t>
            </a:r>
            <a:r>
              <a:rPr lang="ru-RU" sz="2400" b="1" i="1" dirty="0" smtClean="0">
                <a:solidFill>
                  <a:srgbClr val="002060"/>
                </a:solidFill>
              </a:rPr>
              <a:t>».</a:t>
            </a:r>
          </a:p>
          <a:p>
            <a:pPr lvl="0"/>
            <a:endParaRPr lang="ru-RU" b="1" dirty="0" smtClean="0">
              <a:solidFill>
                <a:srgbClr val="002060"/>
              </a:solidFill>
            </a:endParaRPr>
          </a:p>
          <a:p>
            <a:pPr lvl="0"/>
            <a:endParaRPr lang="ru-RU" b="1" dirty="0" smtClean="0">
              <a:solidFill>
                <a:srgbClr val="002060"/>
              </a:solidFill>
            </a:endParaRPr>
          </a:p>
          <a:p>
            <a:pPr lvl="0"/>
            <a:endParaRPr lang="ru-RU" b="1" dirty="0">
              <a:solidFill>
                <a:srgbClr val="002060"/>
              </a:solidFill>
            </a:endParaRPr>
          </a:p>
          <a:p>
            <a:pPr lvl="0"/>
            <a:endParaRPr lang="ru-RU" b="1" dirty="0" smtClean="0">
              <a:solidFill>
                <a:srgbClr val="002060"/>
              </a:solidFill>
            </a:endParaRPr>
          </a:p>
          <a:p>
            <a:pPr lvl="0"/>
            <a:endParaRPr lang="ru-RU" b="1" dirty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   а) Алекс Осборн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  б) Джой Пол </a:t>
            </a:r>
            <a:r>
              <a:rPr lang="ru-RU" sz="2400" b="1" dirty="0" err="1">
                <a:solidFill>
                  <a:srgbClr val="002060"/>
                </a:solidFill>
              </a:rPr>
              <a:t>Гилфорд</a:t>
            </a:r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   в) Маршалл </a:t>
            </a:r>
            <a:r>
              <a:rPr lang="ru-RU" sz="2400" b="1" dirty="0" err="1">
                <a:solidFill>
                  <a:srgbClr val="002060"/>
                </a:solidFill>
              </a:rPr>
              <a:t>Маклюэн</a:t>
            </a:r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   г) Лев Семенович </a:t>
            </a:r>
            <a:r>
              <a:rPr lang="ru-RU" sz="2400" b="1" dirty="0">
                <a:solidFill>
                  <a:srgbClr val="002060"/>
                </a:solidFill>
              </a:rPr>
              <a:t>Выготский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25330" y="-26930"/>
            <a:ext cx="914400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4.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Назовите автора  высказывания …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1" y="2339880"/>
            <a:ext cx="4978719" cy="3734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31959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1706</TotalTime>
  <Words>778</Words>
  <Application>Microsoft Office PowerPoint</Application>
  <PresentationFormat>Экран (4:3)</PresentationFormat>
  <Paragraphs>122</Paragraphs>
  <Slides>17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User</cp:lastModifiedBy>
  <cp:revision>67</cp:revision>
  <dcterms:created xsi:type="dcterms:W3CDTF">2013-02-07T18:10:58Z</dcterms:created>
  <dcterms:modified xsi:type="dcterms:W3CDTF">2020-03-20T11:43:52Z</dcterms:modified>
</cp:coreProperties>
</file>