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7" r:id="rId10"/>
    <p:sldId id="263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81" r:id="rId23"/>
    <p:sldId id="279" r:id="rId24"/>
    <p:sldId id="277" r:id="rId25"/>
    <p:sldId id="282" r:id="rId26"/>
    <p:sldId id="284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ADD8D8-C795-4418-99C3-9C258804B1C2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D991D74-16E5-449C-B637-80036CF181A8}">
      <dgm:prSet phldrT="[Текст]" phldr="1"/>
      <dgm:spPr/>
      <dgm:t>
        <a:bodyPr/>
        <a:lstStyle/>
        <a:p>
          <a:endParaRPr lang="ru-RU" dirty="0"/>
        </a:p>
      </dgm:t>
    </dgm:pt>
    <dgm:pt modelId="{F467AD86-90F3-4ECA-938D-ABFEB292238F}" type="parTrans" cxnId="{F1B4AF9A-998E-4C8E-97E5-61F111A77957}">
      <dgm:prSet/>
      <dgm:spPr/>
      <dgm:t>
        <a:bodyPr/>
        <a:lstStyle/>
        <a:p>
          <a:endParaRPr lang="ru-RU"/>
        </a:p>
      </dgm:t>
    </dgm:pt>
    <dgm:pt modelId="{28402E20-36ED-4AEB-B4D0-00123D0CD59F}" type="sibTrans" cxnId="{F1B4AF9A-998E-4C8E-97E5-61F111A77957}">
      <dgm:prSet/>
      <dgm:spPr/>
      <dgm:t>
        <a:bodyPr/>
        <a:lstStyle/>
        <a:p>
          <a:endParaRPr lang="ru-RU"/>
        </a:p>
      </dgm:t>
    </dgm:pt>
    <dgm:pt modelId="{1E2AFD1D-EDD5-41D9-A41F-103138EA3C91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организовали работу кружка прикладного творчества «Мир фантазий» для детей</a:t>
          </a:r>
          <a:endParaRPr lang="ru-RU" dirty="0"/>
        </a:p>
      </dgm:t>
    </dgm:pt>
    <dgm:pt modelId="{D915829C-4CE0-4669-9AA9-4823854A1719}" type="parTrans" cxnId="{770033C6-D194-493C-BED1-55328AB6C523}">
      <dgm:prSet/>
      <dgm:spPr/>
      <dgm:t>
        <a:bodyPr/>
        <a:lstStyle/>
        <a:p>
          <a:endParaRPr lang="ru-RU"/>
        </a:p>
      </dgm:t>
    </dgm:pt>
    <dgm:pt modelId="{FF9566C5-ED0A-46F1-93E0-9ACF469E0AFF}" type="sibTrans" cxnId="{770033C6-D194-493C-BED1-55328AB6C523}">
      <dgm:prSet/>
      <dgm:spPr/>
      <dgm:t>
        <a:bodyPr/>
        <a:lstStyle/>
        <a:p>
          <a:endParaRPr lang="ru-RU"/>
        </a:p>
      </dgm:t>
    </dgm:pt>
    <dgm:pt modelId="{1C325C68-9846-4779-9EB8-43D2F5C8145E}">
      <dgm:prSet phldrT="[Текст]" phldr="1"/>
      <dgm:spPr/>
      <dgm:t>
        <a:bodyPr/>
        <a:lstStyle/>
        <a:p>
          <a:endParaRPr lang="ru-RU"/>
        </a:p>
      </dgm:t>
    </dgm:pt>
    <dgm:pt modelId="{02921746-73B5-4255-AA9A-3DD5EA3B1D5D}" type="parTrans" cxnId="{F04FFF6F-CD73-4EAD-9A79-AC6269616F87}">
      <dgm:prSet/>
      <dgm:spPr/>
      <dgm:t>
        <a:bodyPr/>
        <a:lstStyle/>
        <a:p>
          <a:endParaRPr lang="ru-RU"/>
        </a:p>
      </dgm:t>
    </dgm:pt>
    <dgm:pt modelId="{727C9A41-B533-46F9-8F02-41D2DB482EFD}" type="sibTrans" cxnId="{F04FFF6F-CD73-4EAD-9A79-AC6269616F87}">
      <dgm:prSet/>
      <dgm:spPr/>
      <dgm:t>
        <a:bodyPr/>
        <a:lstStyle/>
        <a:p>
          <a:endParaRPr lang="ru-RU"/>
        </a:p>
      </dgm:t>
    </dgm:pt>
    <dgm:pt modelId="{DA319F36-B10C-4E74-93E0-0D6F520CFD1E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организовали работу клуба для родителей «Золотые руки»</a:t>
          </a:r>
          <a:endParaRPr lang="ru-RU" dirty="0"/>
        </a:p>
      </dgm:t>
    </dgm:pt>
    <dgm:pt modelId="{5FCEBF79-798D-46C7-B8D0-D0D45E6E7A66}" type="parTrans" cxnId="{3AD08D5F-6370-4B6E-ACAE-3280FD022671}">
      <dgm:prSet/>
      <dgm:spPr/>
      <dgm:t>
        <a:bodyPr/>
        <a:lstStyle/>
        <a:p>
          <a:endParaRPr lang="ru-RU"/>
        </a:p>
      </dgm:t>
    </dgm:pt>
    <dgm:pt modelId="{08065BF3-928E-4898-9205-897A01AD1537}" type="sibTrans" cxnId="{3AD08D5F-6370-4B6E-ACAE-3280FD022671}">
      <dgm:prSet/>
      <dgm:spPr/>
      <dgm:t>
        <a:bodyPr/>
        <a:lstStyle/>
        <a:p>
          <a:endParaRPr lang="ru-RU"/>
        </a:p>
      </dgm:t>
    </dgm:pt>
    <dgm:pt modelId="{5F086C80-AD72-4D21-9BC6-2C14754D9076}">
      <dgm:prSet phldrT="[Текст]" phldr="1"/>
      <dgm:spPr/>
      <dgm:t>
        <a:bodyPr/>
        <a:lstStyle/>
        <a:p>
          <a:endParaRPr lang="ru-RU" dirty="0"/>
        </a:p>
      </dgm:t>
    </dgm:pt>
    <dgm:pt modelId="{68D016B7-35A1-471B-B455-B028A3676FE8}" type="parTrans" cxnId="{6E549D46-BC33-435F-9CBA-9AC9686F07A7}">
      <dgm:prSet/>
      <dgm:spPr/>
      <dgm:t>
        <a:bodyPr/>
        <a:lstStyle/>
        <a:p>
          <a:endParaRPr lang="ru-RU"/>
        </a:p>
      </dgm:t>
    </dgm:pt>
    <dgm:pt modelId="{E7815A8C-933A-4684-8604-29A36D42E8FE}" type="sibTrans" cxnId="{6E549D46-BC33-435F-9CBA-9AC9686F07A7}">
      <dgm:prSet/>
      <dgm:spPr/>
      <dgm:t>
        <a:bodyPr/>
        <a:lstStyle/>
        <a:p>
          <a:endParaRPr lang="ru-RU"/>
        </a:p>
      </dgm:t>
    </dgm:pt>
    <dgm:pt modelId="{3D287914-4A3C-46F4-8E3A-AA379CAD8F9C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изучили технологию работы с шерстью,</a:t>
          </a:r>
          <a:br>
            <a:rPr lang="ru-RU" dirty="0" smtClean="0">
              <a:solidFill>
                <a:srgbClr val="0070C0"/>
              </a:solidFill>
            </a:rPr>
          </a:br>
          <a:r>
            <a:rPr lang="ru-RU" dirty="0" smtClean="0">
              <a:solidFill>
                <a:srgbClr val="0070C0"/>
              </a:solidFill>
            </a:rPr>
            <a:t>освоили приемы сухого и мокрого валяния		</a:t>
          </a:r>
          <a:endParaRPr lang="ru-RU" dirty="0"/>
        </a:p>
      </dgm:t>
    </dgm:pt>
    <dgm:pt modelId="{1A457228-EF28-49A4-A8CF-C47A5067B263}" type="parTrans" cxnId="{5D61171C-2CB8-4EF4-98F5-6A9792122EB7}">
      <dgm:prSet/>
      <dgm:spPr/>
      <dgm:t>
        <a:bodyPr/>
        <a:lstStyle/>
        <a:p>
          <a:endParaRPr lang="ru-RU"/>
        </a:p>
      </dgm:t>
    </dgm:pt>
    <dgm:pt modelId="{38137451-05E3-4C23-B4E0-0E455EE0B0FD}" type="sibTrans" cxnId="{5D61171C-2CB8-4EF4-98F5-6A9792122EB7}">
      <dgm:prSet/>
      <dgm:spPr/>
      <dgm:t>
        <a:bodyPr/>
        <a:lstStyle/>
        <a:p>
          <a:endParaRPr lang="ru-RU"/>
        </a:p>
      </dgm:t>
    </dgm:pt>
    <dgm:pt modelId="{935E4DB0-3293-4050-9588-9A7ED3149FDF}">
      <dgm:prSet/>
      <dgm:spPr/>
      <dgm:t>
        <a:bodyPr/>
        <a:lstStyle/>
        <a:p>
          <a:endParaRPr lang="ru-RU"/>
        </a:p>
      </dgm:t>
    </dgm:pt>
    <dgm:pt modelId="{4D003805-0DBA-45C7-A93D-3FF5B2DAD6ED}" type="parTrans" cxnId="{F9D1CBE6-49E3-47E1-BE3A-A50AF6D1C92C}">
      <dgm:prSet/>
      <dgm:spPr/>
      <dgm:t>
        <a:bodyPr/>
        <a:lstStyle/>
        <a:p>
          <a:endParaRPr lang="ru-RU"/>
        </a:p>
      </dgm:t>
    </dgm:pt>
    <dgm:pt modelId="{1BE9CE02-8F3D-4A1D-B062-385B7CA8CD0B}" type="sibTrans" cxnId="{F9D1CBE6-49E3-47E1-BE3A-A50AF6D1C92C}">
      <dgm:prSet/>
      <dgm:spPr/>
      <dgm:t>
        <a:bodyPr/>
        <a:lstStyle/>
        <a:p>
          <a:endParaRPr lang="ru-RU"/>
        </a:p>
      </dgm:t>
    </dgm:pt>
    <dgm:pt modelId="{2B41603A-C647-40AD-91FD-3EDBD4F6B49E}">
      <dgm:prSet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оформили выставку работ детей и родителей</a:t>
          </a:r>
          <a:endParaRPr lang="ru-RU" dirty="0"/>
        </a:p>
      </dgm:t>
    </dgm:pt>
    <dgm:pt modelId="{7B46F7B1-C16D-4CEB-9E92-CE5B301CC469}" type="parTrans" cxnId="{2B15B8F0-EDFD-4DFC-B3B2-ED5461A013F0}">
      <dgm:prSet/>
      <dgm:spPr/>
      <dgm:t>
        <a:bodyPr/>
        <a:lstStyle/>
        <a:p>
          <a:endParaRPr lang="ru-RU"/>
        </a:p>
      </dgm:t>
    </dgm:pt>
    <dgm:pt modelId="{31658491-76AC-4C1B-B02F-EF181859A690}" type="sibTrans" cxnId="{2B15B8F0-EDFD-4DFC-B3B2-ED5461A013F0}">
      <dgm:prSet/>
      <dgm:spPr/>
      <dgm:t>
        <a:bodyPr/>
        <a:lstStyle/>
        <a:p>
          <a:endParaRPr lang="ru-RU"/>
        </a:p>
      </dgm:t>
    </dgm:pt>
    <dgm:pt modelId="{74343546-AAF1-44AC-BF50-F370D8EA3205}">
      <dgm:prSet/>
      <dgm:spPr/>
      <dgm:t>
        <a:bodyPr/>
        <a:lstStyle/>
        <a:p>
          <a:endParaRPr lang="ru-RU"/>
        </a:p>
      </dgm:t>
    </dgm:pt>
    <dgm:pt modelId="{82DA79FC-2D46-4DEF-94D9-7A1EC6C8CCD7}" type="parTrans" cxnId="{B9D3128D-65D3-4140-9F90-341B11FD71AF}">
      <dgm:prSet/>
      <dgm:spPr/>
      <dgm:t>
        <a:bodyPr/>
        <a:lstStyle/>
        <a:p>
          <a:endParaRPr lang="ru-RU"/>
        </a:p>
      </dgm:t>
    </dgm:pt>
    <dgm:pt modelId="{69B91DA0-F872-4953-AF01-09937B7A77CF}" type="sibTrans" cxnId="{B9D3128D-65D3-4140-9F90-341B11FD71AF}">
      <dgm:prSet/>
      <dgm:spPr/>
      <dgm:t>
        <a:bodyPr/>
        <a:lstStyle/>
        <a:p>
          <a:endParaRPr lang="ru-RU"/>
        </a:p>
      </dgm:t>
    </dgm:pt>
    <dgm:pt modelId="{4C18799A-85A8-48A8-82E2-81C79A5A92FB}">
      <dgm:prSet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провели мастер-класс для педагогов ДОУ города и района</a:t>
          </a:r>
          <a:br>
            <a:rPr lang="ru-RU" dirty="0" smtClean="0">
              <a:solidFill>
                <a:srgbClr val="0070C0"/>
              </a:solidFill>
            </a:rPr>
          </a:br>
          <a:endParaRPr lang="ru-RU" dirty="0"/>
        </a:p>
      </dgm:t>
    </dgm:pt>
    <dgm:pt modelId="{D6B63534-9CE5-4E8B-80B7-C63FB9317135}" type="parTrans" cxnId="{CC6EEA9F-9256-4B90-B41D-2192BF96F942}">
      <dgm:prSet/>
      <dgm:spPr/>
      <dgm:t>
        <a:bodyPr/>
        <a:lstStyle/>
        <a:p>
          <a:endParaRPr lang="ru-RU"/>
        </a:p>
      </dgm:t>
    </dgm:pt>
    <dgm:pt modelId="{DF4CBC8C-E276-4470-B88E-0F54C8CF0694}" type="sibTrans" cxnId="{CC6EEA9F-9256-4B90-B41D-2192BF96F942}">
      <dgm:prSet/>
      <dgm:spPr/>
      <dgm:t>
        <a:bodyPr/>
        <a:lstStyle/>
        <a:p>
          <a:endParaRPr lang="ru-RU"/>
        </a:p>
      </dgm:t>
    </dgm:pt>
    <dgm:pt modelId="{24A31BAF-8D42-4E0E-836F-D502458A16D2}" type="pres">
      <dgm:prSet presAssocID="{7AADD8D8-C795-4418-99C3-9C258804B1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F69AC0-3517-43DA-88F5-A695D0205340}" type="pres">
      <dgm:prSet presAssocID="{7D991D74-16E5-449C-B637-80036CF181A8}" presName="composite" presStyleCnt="0"/>
      <dgm:spPr/>
    </dgm:pt>
    <dgm:pt modelId="{A6961058-0457-4986-ABC6-E41E97A53378}" type="pres">
      <dgm:prSet presAssocID="{7D991D74-16E5-449C-B637-80036CF181A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DC958-B1DE-4C8E-B677-B126FE9DBC52}" type="pres">
      <dgm:prSet presAssocID="{7D991D74-16E5-449C-B637-80036CF181A8}" presName="descendantText" presStyleLbl="alignAcc1" presStyleIdx="0" presStyleCnt="5" custLinFactNeighborX="813" custLinFactNeighborY="-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5CBFB-FE61-430E-9BF1-FF327648DC44}" type="pres">
      <dgm:prSet presAssocID="{28402E20-36ED-4AEB-B4D0-00123D0CD59F}" presName="sp" presStyleCnt="0"/>
      <dgm:spPr/>
    </dgm:pt>
    <dgm:pt modelId="{B40A0788-61BD-4441-A0F8-F7BBA9F98937}" type="pres">
      <dgm:prSet presAssocID="{74343546-AAF1-44AC-BF50-F370D8EA3205}" presName="composite" presStyleCnt="0"/>
      <dgm:spPr/>
    </dgm:pt>
    <dgm:pt modelId="{35A78E0F-EAFE-4DE7-B8BC-80985A1EC524}" type="pres">
      <dgm:prSet presAssocID="{74343546-AAF1-44AC-BF50-F370D8EA320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DBF10-55FE-4463-98ED-8FCD422804D5}" type="pres">
      <dgm:prSet presAssocID="{74343546-AAF1-44AC-BF50-F370D8EA320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1F0FA-1ADC-4605-A919-F21A5D0DA01A}" type="pres">
      <dgm:prSet presAssocID="{69B91DA0-F872-4953-AF01-09937B7A77CF}" presName="sp" presStyleCnt="0"/>
      <dgm:spPr/>
    </dgm:pt>
    <dgm:pt modelId="{D676B822-761B-481F-BBB6-832F0D82DB21}" type="pres">
      <dgm:prSet presAssocID="{935E4DB0-3293-4050-9588-9A7ED3149FDF}" presName="composite" presStyleCnt="0"/>
      <dgm:spPr/>
    </dgm:pt>
    <dgm:pt modelId="{8E27C9C7-C694-47C7-8B6D-3143031DD7A0}" type="pres">
      <dgm:prSet presAssocID="{935E4DB0-3293-4050-9588-9A7ED3149FD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0B896-0CDF-4042-8E67-8FC16D1C1FAF}" type="pres">
      <dgm:prSet presAssocID="{935E4DB0-3293-4050-9588-9A7ED3149FD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13477-3E5C-44B9-A12B-84533DB06CC0}" type="pres">
      <dgm:prSet presAssocID="{1BE9CE02-8F3D-4A1D-B062-385B7CA8CD0B}" presName="sp" presStyleCnt="0"/>
      <dgm:spPr/>
    </dgm:pt>
    <dgm:pt modelId="{5DB577CF-7E2E-452A-900F-EE480B81F229}" type="pres">
      <dgm:prSet presAssocID="{1C325C68-9846-4779-9EB8-43D2F5C8145E}" presName="composite" presStyleCnt="0"/>
      <dgm:spPr/>
    </dgm:pt>
    <dgm:pt modelId="{0906404F-4320-4DE0-B739-26F1B4509D88}" type="pres">
      <dgm:prSet presAssocID="{1C325C68-9846-4779-9EB8-43D2F5C8145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FD089-ACB0-4C8B-A96F-06123BD3C648}" type="pres">
      <dgm:prSet presAssocID="{1C325C68-9846-4779-9EB8-43D2F5C8145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5693D-741B-4DAB-B0FA-5BD17EFDE29D}" type="pres">
      <dgm:prSet presAssocID="{727C9A41-B533-46F9-8F02-41D2DB482EFD}" presName="sp" presStyleCnt="0"/>
      <dgm:spPr/>
    </dgm:pt>
    <dgm:pt modelId="{411D16F1-06C3-4BF1-B6A3-71226F5B0301}" type="pres">
      <dgm:prSet presAssocID="{5F086C80-AD72-4D21-9BC6-2C14754D9076}" presName="composite" presStyleCnt="0"/>
      <dgm:spPr/>
    </dgm:pt>
    <dgm:pt modelId="{0A219FAD-C1F3-4597-95E6-F178FEDB5400}" type="pres">
      <dgm:prSet presAssocID="{5F086C80-AD72-4D21-9BC6-2C14754D9076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39B7C-6F86-44C0-8A57-ECBD6730FA4C}" type="pres">
      <dgm:prSet presAssocID="{5F086C80-AD72-4D21-9BC6-2C14754D9076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DB85AF-CDAB-49E9-B2CF-443B2DA7D682}" type="presOf" srcId="{7D991D74-16E5-449C-B637-80036CF181A8}" destId="{A6961058-0457-4986-ABC6-E41E97A53378}" srcOrd="0" destOrd="0" presId="urn:microsoft.com/office/officeart/2005/8/layout/chevron2"/>
    <dgm:cxn modelId="{F9D1CBE6-49E3-47E1-BE3A-A50AF6D1C92C}" srcId="{7AADD8D8-C795-4418-99C3-9C258804B1C2}" destId="{935E4DB0-3293-4050-9588-9A7ED3149FDF}" srcOrd="2" destOrd="0" parTransId="{4D003805-0DBA-45C7-A93D-3FF5B2DAD6ED}" sibTransId="{1BE9CE02-8F3D-4A1D-B062-385B7CA8CD0B}"/>
    <dgm:cxn modelId="{75018CC5-1E8D-478E-B089-98CA52647575}" type="presOf" srcId="{4C18799A-85A8-48A8-82E2-81C79A5A92FB}" destId="{130DBF10-55FE-4463-98ED-8FCD422804D5}" srcOrd="0" destOrd="0" presId="urn:microsoft.com/office/officeart/2005/8/layout/chevron2"/>
    <dgm:cxn modelId="{5D61171C-2CB8-4EF4-98F5-6A9792122EB7}" srcId="{5F086C80-AD72-4D21-9BC6-2C14754D9076}" destId="{3D287914-4A3C-46F4-8E3A-AA379CAD8F9C}" srcOrd="0" destOrd="0" parTransId="{1A457228-EF28-49A4-A8CF-C47A5067B263}" sibTransId="{38137451-05E3-4C23-B4E0-0E455EE0B0FD}"/>
    <dgm:cxn modelId="{081670A8-FA7F-4BA1-9A21-F87A22123296}" type="presOf" srcId="{1C325C68-9846-4779-9EB8-43D2F5C8145E}" destId="{0906404F-4320-4DE0-B739-26F1B4509D88}" srcOrd="0" destOrd="0" presId="urn:microsoft.com/office/officeart/2005/8/layout/chevron2"/>
    <dgm:cxn modelId="{F04FFF6F-CD73-4EAD-9A79-AC6269616F87}" srcId="{7AADD8D8-C795-4418-99C3-9C258804B1C2}" destId="{1C325C68-9846-4779-9EB8-43D2F5C8145E}" srcOrd="3" destOrd="0" parTransId="{02921746-73B5-4255-AA9A-3DD5EA3B1D5D}" sibTransId="{727C9A41-B533-46F9-8F02-41D2DB482EFD}"/>
    <dgm:cxn modelId="{DAA1D16A-B465-44BE-A6FA-D21D42E9736E}" type="presOf" srcId="{DA319F36-B10C-4E74-93E0-0D6F520CFD1E}" destId="{555FD089-ACB0-4C8B-A96F-06123BD3C648}" srcOrd="0" destOrd="0" presId="urn:microsoft.com/office/officeart/2005/8/layout/chevron2"/>
    <dgm:cxn modelId="{5F685D78-4460-4C57-A5AF-78F9117BD0FB}" type="presOf" srcId="{935E4DB0-3293-4050-9588-9A7ED3149FDF}" destId="{8E27C9C7-C694-47C7-8B6D-3143031DD7A0}" srcOrd="0" destOrd="0" presId="urn:microsoft.com/office/officeart/2005/8/layout/chevron2"/>
    <dgm:cxn modelId="{3665D433-1F5D-467D-9067-1D1E4837F947}" type="presOf" srcId="{1E2AFD1D-EDD5-41D9-A41F-103138EA3C91}" destId="{82FDC958-B1DE-4C8E-B677-B126FE9DBC52}" srcOrd="0" destOrd="0" presId="urn:microsoft.com/office/officeart/2005/8/layout/chevron2"/>
    <dgm:cxn modelId="{4EED0708-537C-46F4-9696-951091C9E1DB}" type="presOf" srcId="{74343546-AAF1-44AC-BF50-F370D8EA3205}" destId="{35A78E0F-EAFE-4DE7-B8BC-80985A1EC524}" srcOrd="0" destOrd="0" presId="urn:microsoft.com/office/officeart/2005/8/layout/chevron2"/>
    <dgm:cxn modelId="{D8E63EA4-19C3-4208-BCA6-D821A612DB80}" type="presOf" srcId="{5F086C80-AD72-4D21-9BC6-2C14754D9076}" destId="{0A219FAD-C1F3-4597-95E6-F178FEDB5400}" srcOrd="0" destOrd="0" presId="urn:microsoft.com/office/officeart/2005/8/layout/chevron2"/>
    <dgm:cxn modelId="{042CE0CA-3515-4B87-B1A8-0D25EF8CB14E}" type="presOf" srcId="{3D287914-4A3C-46F4-8E3A-AA379CAD8F9C}" destId="{08039B7C-6F86-44C0-8A57-ECBD6730FA4C}" srcOrd="0" destOrd="0" presId="urn:microsoft.com/office/officeart/2005/8/layout/chevron2"/>
    <dgm:cxn modelId="{F1B4AF9A-998E-4C8E-97E5-61F111A77957}" srcId="{7AADD8D8-C795-4418-99C3-9C258804B1C2}" destId="{7D991D74-16E5-449C-B637-80036CF181A8}" srcOrd="0" destOrd="0" parTransId="{F467AD86-90F3-4ECA-938D-ABFEB292238F}" sibTransId="{28402E20-36ED-4AEB-B4D0-00123D0CD59F}"/>
    <dgm:cxn modelId="{ABF439C8-4489-4F3C-9F09-86C77FD2241F}" type="presOf" srcId="{7AADD8D8-C795-4418-99C3-9C258804B1C2}" destId="{24A31BAF-8D42-4E0E-836F-D502458A16D2}" srcOrd="0" destOrd="0" presId="urn:microsoft.com/office/officeart/2005/8/layout/chevron2"/>
    <dgm:cxn modelId="{3AD08D5F-6370-4B6E-ACAE-3280FD022671}" srcId="{1C325C68-9846-4779-9EB8-43D2F5C8145E}" destId="{DA319F36-B10C-4E74-93E0-0D6F520CFD1E}" srcOrd="0" destOrd="0" parTransId="{5FCEBF79-798D-46C7-B8D0-D0D45E6E7A66}" sibTransId="{08065BF3-928E-4898-9205-897A01AD1537}"/>
    <dgm:cxn modelId="{B9D3128D-65D3-4140-9F90-341B11FD71AF}" srcId="{7AADD8D8-C795-4418-99C3-9C258804B1C2}" destId="{74343546-AAF1-44AC-BF50-F370D8EA3205}" srcOrd="1" destOrd="0" parTransId="{82DA79FC-2D46-4DEF-94D9-7A1EC6C8CCD7}" sibTransId="{69B91DA0-F872-4953-AF01-09937B7A77CF}"/>
    <dgm:cxn modelId="{770033C6-D194-493C-BED1-55328AB6C523}" srcId="{7D991D74-16E5-449C-B637-80036CF181A8}" destId="{1E2AFD1D-EDD5-41D9-A41F-103138EA3C91}" srcOrd="0" destOrd="0" parTransId="{D915829C-4CE0-4669-9AA9-4823854A1719}" sibTransId="{FF9566C5-ED0A-46F1-93E0-9ACF469E0AFF}"/>
    <dgm:cxn modelId="{2B15B8F0-EDFD-4DFC-B3B2-ED5461A013F0}" srcId="{935E4DB0-3293-4050-9588-9A7ED3149FDF}" destId="{2B41603A-C647-40AD-91FD-3EDBD4F6B49E}" srcOrd="0" destOrd="0" parTransId="{7B46F7B1-C16D-4CEB-9E92-CE5B301CC469}" sibTransId="{31658491-76AC-4C1B-B02F-EF181859A690}"/>
    <dgm:cxn modelId="{6E549D46-BC33-435F-9CBA-9AC9686F07A7}" srcId="{7AADD8D8-C795-4418-99C3-9C258804B1C2}" destId="{5F086C80-AD72-4D21-9BC6-2C14754D9076}" srcOrd="4" destOrd="0" parTransId="{68D016B7-35A1-471B-B455-B028A3676FE8}" sibTransId="{E7815A8C-933A-4684-8604-29A36D42E8FE}"/>
    <dgm:cxn modelId="{CC6EEA9F-9256-4B90-B41D-2192BF96F942}" srcId="{74343546-AAF1-44AC-BF50-F370D8EA3205}" destId="{4C18799A-85A8-48A8-82E2-81C79A5A92FB}" srcOrd="0" destOrd="0" parTransId="{D6B63534-9CE5-4E8B-80B7-C63FB9317135}" sibTransId="{DF4CBC8C-E276-4470-B88E-0F54C8CF0694}"/>
    <dgm:cxn modelId="{F49662CB-4719-4553-9334-1D340DAC49D6}" type="presOf" srcId="{2B41603A-C647-40AD-91FD-3EDBD4F6B49E}" destId="{0100B896-0CDF-4042-8E67-8FC16D1C1FAF}" srcOrd="0" destOrd="0" presId="urn:microsoft.com/office/officeart/2005/8/layout/chevron2"/>
    <dgm:cxn modelId="{32BB8288-3371-4534-8708-321FB8A592D6}" type="presParOf" srcId="{24A31BAF-8D42-4E0E-836F-D502458A16D2}" destId="{FCF69AC0-3517-43DA-88F5-A695D0205340}" srcOrd="0" destOrd="0" presId="urn:microsoft.com/office/officeart/2005/8/layout/chevron2"/>
    <dgm:cxn modelId="{ED79093E-7200-4D5E-9805-9FF40F21023E}" type="presParOf" srcId="{FCF69AC0-3517-43DA-88F5-A695D0205340}" destId="{A6961058-0457-4986-ABC6-E41E97A53378}" srcOrd="0" destOrd="0" presId="urn:microsoft.com/office/officeart/2005/8/layout/chevron2"/>
    <dgm:cxn modelId="{89C4B665-E5E7-4B27-ABC5-446012C1EF8F}" type="presParOf" srcId="{FCF69AC0-3517-43DA-88F5-A695D0205340}" destId="{82FDC958-B1DE-4C8E-B677-B126FE9DBC52}" srcOrd="1" destOrd="0" presId="urn:microsoft.com/office/officeart/2005/8/layout/chevron2"/>
    <dgm:cxn modelId="{1083224B-78BA-430A-914C-E2AC896FDCB8}" type="presParOf" srcId="{24A31BAF-8D42-4E0E-836F-D502458A16D2}" destId="{F765CBFB-FE61-430E-9BF1-FF327648DC44}" srcOrd="1" destOrd="0" presId="urn:microsoft.com/office/officeart/2005/8/layout/chevron2"/>
    <dgm:cxn modelId="{668940E1-C58F-4461-B686-2A7755E3A133}" type="presParOf" srcId="{24A31BAF-8D42-4E0E-836F-D502458A16D2}" destId="{B40A0788-61BD-4441-A0F8-F7BBA9F98937}" srcOrd="2" destOrd="0" presId="urn:microsoft.com/office/officeart/2005/8/layout/chevron2"/>
    <dgm:cxn modelId="{11C2F942-F960-4102-85E1-B7C1CDCB6002}" type="presParOf" srcId="{B40A0788-61BD-4441-A0F8-F7BBA9F98937}" destId="{35A78E0F-EAFE-4DE7-B8BC-80985A1EC524}" srcOrd="0" destOrd="0" presId="urn:microsoft.com/office/officeart/2005/8/layout/chevron2"/>
    <dgm:cxn modelId="{66E400FE-86C4-439B-9738-D497BFB577DA}" type="presParOf" srcId="{B40A0788-61BD-4441-A0F8-F7BBA9F98937}" destId="{130DBF10-55FE-4463-98ED-8FCD422804D5}" srcOrd="1" destOrd="0" presId="urn:microsoft.com/office/officeart/2005/8/layout/chevron2"/>
    <dgm:cxn modelId="{AB4E1F85-B585-4542-999E-6029FAFF29E0}" type="presParOf" srcId="{24A31BAF-8D42-4E0E-836F-D502458A16D2}" destId="{F211F0FA-1ADC-4605-A919-F21A5D0DA01A}" srcOrd="3" destOrd="0" presId="urn:microsoft.com/office/officeart/2005/8/layout/chevron2"/>
    <dgm:cxn modelId="{2F047546-8F10-402C-8FE7-73F66C18158B}" type="presParOf" srcId="{24A31BAF-8D42-4E0E-836F-D502458A16D2}" destId="{D676B822-761B-481F-BBB6-832F0D82DB21}" srcOrd="4" destOrd="0" presId="urn:microsoft.com/office/officeart/2005/8/layout/chevron2"/>
    <dgm:cxn modelId="{A007A8CA-B3B9-4C26-A7F3-1A0DA75B7678}" type="presParOf" srcId="{D676B822-761B-481F-BBB6-832F0D82DB21}" destId="{8E27C9C7-C694-47C7-8B6D-3143031DD7A0}" srcOrd="0" destOrd="0" presId="urn:microsoft.com/office/officeart/2005/8/layout/chevron2"/>
    <dgm:cxn modelId="{90562571-404F-4044-92A1-AEAE656BB682}" type="presParOf" srcId="{D676B822-761B-481F-BBB6-832F0D82DB21}" destId="{0100B896-0CDF-4042-8E67-8FC16D1C1FAF}" srcOrd="1" destOrd="0" presId="urn:microsoft.com/office/officeart/2005/8/layout/chevron2"/>
    <dgm:cxn modelId="{FA228E1D-4420-4174-9A9B-FED5E2623379}" type="presParOf" srcId="{24A31BAF-8D42-4E0E-836F-D502458A16D2}" destId="{34113477-3E5C-44B9-A12B-84533DB06CC0}" srcOrd="5" destOrd="0" presId="urn:microsoft.com/office/officeart/2005/8/layout/chevron2"/>
    <dgm:cxn modelId="{3518007E-D46F-4E70-9FDA-C79E1E5446D3}" type="presParOf" srcId="{24A31BAF-8D42-4E0E-836F-D502458A16D2}" destId="{5DB577CF-7E2E-452A-900F-EE480B81F229}" srcOrd="6" destOrd="0" presId="urn:microsoft.com/office/officeart/2005/8/layout/chevron2"/>
    <dgm:cxn modelId="{0078B18D-1D78-41FD-902A-34DCA6E050F4}" type="presParOf" srcId="{5DB577CF-7E2E-452A-900F-EE480B81F229}" destId="{0906404F-4320-4DE0-B739-26F1B4509D88}" srcOrd="0" destOrd="0" presId="urn:microsoft.com/office/officeart/2005/8/layout/chevron2"/>
    <dgm:cxn modelId="{4B0C44E6-F2FF-43C1-8E54-E7978663BC54}" type="presParOf" srcId="{5DB577CF-7E2E-452A-900F-EE480B81F229}" destId="{555FD089-ACB0-4C8B-A96F-06123BD3C648}" srcOrd="1" destOrd="0" presId="urn:microsoft.com/office/officeart/2005/8/layout/chevron2"/>
    <dgm:cxn modelId="{32F92131-6C01-472C-8D23-AAE05B209A0B}" type="presParOf" srcId="{24A31BAF-8D42-4E0E-836F-D502458A16D2}" destId="{53A5693D-741B-4DAB-B0FA-5BD17EFDE29D}" srcOrd="7" destOrd="0" presId="urn:microsoft.com/office/officeart/2005/8/layout/chevron2"/>
    <dgm:cxn modelId="{DA662C6C-4144-4F52-80C1-E0C120CD4BA9}" type="presParOf" srcId="{24A31BAF-8D42-4E0E-836F-D502458A16D2}" destId="{411D16F1-06C3-4BF1-B6A3-71226F5B0301}" srcOrd="8" destOrd="0" presId="urn:microsoft.com/office/officeart/2005/8/layout/chevron2"/>
    <dgm:cxn modelId="{82B534A8-FAFC-4BEF-BE20-ECE4C5F58204}" type="presParOf" srcId="{411D16F1-06C3-4BF1-B6A3-71226F5B0301}" destId="{0A219FAD-C1F3-4597-95E6-F178FEDB5400}" srcOrd="0" destOrd="0" presId="urn:microsoft.com/office/officeart/2005/8/layout/chevron2"/>
    <dgm:cxn modelId="{7DA1F36A-ED5F-47C1-BAEB-C7FFCA68ECAA}" type="presParOf" srcId="{411D16F1-06C3-4BF1-B6A3-71226F5B0301}" destId="{08039B7C-6F86-44C0-8A57-ECBD6730FA4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961058-0457-4986-ABC6-E41E97A53378}">
      <dsp:nvSpPr>
        <dsp:cNvPr id="0" name=""/>
        <dsp:cNvSpPr/>
      </dsp:nvSpPr>
      <dsp:spPr>
        <a:xfrm rot="5400000">
          <a:off x="-171519" y="174210"/>
          <a:ext cx="1143461" cy="80042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5400000">
        <a:off x="-171519" y="174210"/>
        <a:ext cx="1143461" cy="800422"/>
      </dsp:txXfrm>
    </dsp:sp>
    <dsp:sp modelId="{82FDC958-B1DE-4C8E-B677-B126FE9DBC52}">
      <dsp:nvSpPr>
        <dsp:cNvPr id="0" name=""/>
        <dsp:cNvSpPr/>
      </dsp:nvSpPr>
      <dsp:spPr>
        <a:xfrm rot="5400000">
          <a:off x="3989026" y="-3186818"/>
          <a:ext cx="743249" cy="7120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rgbClr val="0070C0"/>
              </a:solidFill>
            </a:rPr>
            <a:t>организовали работу кружка прикладного творчества «Мир фантазий» для детей</a:t>
          </a:r>
          <a:endParaRPr lang="ru-RU" sz="2100" kern="1200" dirty="0"/>
        </a:p>
      </dsp:txBody>
      <dsp:txXfrm rot="5400000">
        <a:off x="3989026" y="-3186818"/>
        <a:ext cx="743249" cy="7120457"/>
      </dsp:txXfrm>
    </dsp:sp>
    <dsp:sp modelId="{35A78E0F-EAFE-4DE7-B8BC-80985A1EC524}">
      <dsp:nvSpPr>
        <dsp:cNvPr id="0" name=""/>
        <dsp:cNvSpPr/>
      </dsp:nvSpPr>
      <dsp:spPr>
        <a:xfrm rot="5400000">
          <a:off x="-171519" y="1201145"/>
          <a:ext cx="1143461" cy="800422"/>
        </a:xfrm>
        <a:prstGeom prst="chevron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5400000">
        <a:off x="-171519" y="1201145"/>
        <a:ext cx="1143461" cy="800422"/>
      </dsp:txXfrm>
    </dsp:sp>
    <dsp:sp modelId="{130DBF10-55FE-4463-98ED-8FCD422804D5}">
      <dsp:nvSpPr>
        <dsp:cNvPr id="0" name=""/>
        <dsp:cNvSpPr/>
      </dsp:nvSpPr>
      <dsp:spPr>
        <a:xfrm rot="5400000">
          <a:off x="3989026" y="-2158977"/>
          <a:ext cx="743249" cy="7120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rgbClr val="0070C0"/>
              </a:solidFill>
            </a:rPr>
            <a:t>провели мастер-класс для педагогов ДОУ города и района</a:t>
          </a:r>
          <a:br>
            <a:rPr lang="ru-RU" sz="2100" kern="1200" dirty="0" smtClean="0">
              <a:solidFill>
                <a:srgbClr val="0070C0"/>
              </a:solidFill>
            </a:rPr>
          </a:br>
          <a:endParaRPr lang="ru-RU" sz="2100" kern="1200" dirty="0"/>
        </a:p>
      </dsp:txBody>
      <dsp:txXfrm rot="5400000">
        <a:off x="3989026" y="-2158977"/>
        <a:ext cx="743249" cy="7120457"/>
      </dsp:txXfrm>
    </dsp:sp>
    <dsp:sp modelId="{8E27C9C7-C694-47C7-8B6D-3143031DD7A0}">
      <dsp:nvSpPr>
        <dsp:cNvPr id="0" name=""/>
        <dsp:cNvSpPr/>
      </dsp:nvSpPr>
      <dsp:spPr>
        <a:xfrm rot="5400000">
          <a:off x="-171519" y="2228080"/>
          <a:ext cx="1143461" cy="800422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5400000">
        <a:off x="-171519" y="2228080"/>
        <a:ext cx="1143461" cy="800422"/>
      </dsp:txXfrm>
    </dsp:sp>
    <dsp:sp modelId="{0100B896-0CDF-4042-8E67-8FC16D1C1FAF}">
      <dsp:nvSpPr>
        <dsp:cNvPr id="0" name=""/>
        <dsp:cNvSpPr/>
      </dsp:nvSpPr>
      <dsp:spPr>
        <a:xfrm rot="5400000">
          <a:off x="3989026" y="-1132042"/>
          <a:ext cx="743249" cy="7120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rgbClr val="0070C0"/>
              </a:solidFill>
            </a:rPr>
            <a:t>оформили выставку работ детей и родителей</a:t>
          </a:r>
          <a:endParaRPr lang="ru-RU" sz="2100" kern="1200" dirty="0"/>
        </a:p>
      </dsp:txBody>
      <dsp:txXfrm rot="5400000">
        <a:off x="3989026" y="-1132042"/>
        <a:ext cx="743249" cy="7120457"/>
      </dsp:txXfrm>
    </dsp:sp>
    <dsp:sp modelId="{0906404F-4320-4DE0-B739-26F1B4509D88}">
      <dsp:nvSpPr>
        <dsp:cNvPr id="0" name=""/>
        <dsp:cNvSpPr/>
      </dsp:nvSpPr>
      <dsp:spPr>
        <a:xfrm rot="5400000">
          <a:off x="-171519" y="3255015"/>
          <a:ext cx="1143461" cy="800422"/>
        </a:xfrm>
        <a:prstGeom prst="chevr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5400000">
        <a:off x="-171519" y="3255015"/>
        <a:ext cx="1143461" cy="800422"/>
      </dsp:txXfrm>
    </dsp:sp>
    <dsp:sp modelId="{555FD089-ACB0-4C8B-A96F-06123BD3C648}">
      <dsp:nvSpPr>
        <dsp:cNvPr id="0" name=""/>
        <dsp:cNvSpPr/>
      </dsp:nvSpPr>
      <dsp:spPr>
        <a:xfrm rot="5400000">
          <a:off x="3989026" y="-105107"/>
          <a:ext cx="743249" cy="7120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rgbClr val="0070C0"/>
              </a:solidFill>
            </a:rPr>
            <a:t>организовали работу клуба для родителей «Золотые руки»</a:t>
          </a:r>
          <a:endParaRPr lang="ru-RU" sz="2100" kern="1200" dirty="0"/>
        </a:p>
      </dsp:txBody>
      <dsp:txXfrm rot="5400000">
        <a:off x="3989026" y="-105107"/>
        <a:ext cx="743249" cy="7120457"/>
      </dsp:txXfrm>
    </dsp:sp>
    <dsp:sp modelId="{0A219FAD-C1F3-4597-95E6-F178FEDB5400}">
      <dsp:nvSpPr>
        <dsp:cNvPr id="0" name=""/>
        <dsp:cNvSpPr/>
      </dsp:nvSpPr>
      <dsp:spPr>
        <a:xfrm rot="5400000">
          <a:off x="-171519" y="4281950"/>
          <a:ext cx="1143461" cy="800422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5400000">
        <a:off x="-171519" y="4281950"/>
        <a:ext cx="1143461" cy="800422"/>
      </dsp:txXfrm>
    </dsp:sp>
    <dsp:sp modelId="{08039B7C-6F86-44C0-8A57-ECBD6730FA4C}">
      <dsp:nvSpPr>
        <dsp:cNvPr id="0" name=""/>
        <dsp:cNvSpPr/>
      </dsp:nvSpPr>
      <dsp:spPr>
        <a:xfrm rot="5400000">
          <a:off x="3989026" y="921827"/>
          <a:ext cx="743249" cy="7120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rgbClr val="0070C0"/>
              </a:solidFill>
            </a:rPr>
            <a:t>изучили технологию работы с шерстью,</a:t>
          </a:r>
          <a:br>
            <a:rPr lang="ru-RU" sz="2100" kern="1200" dirty="0" smtClean="0">
              <a:solidFill>
                <a:srgbClr val="0070C0"/>
              </a:solidFill>
            </a:rPr>
          </a:br>
          <a:r>
            <a:rPr lang="ru-RU" sz="2100" kern="1200" dirty="0" smtClean="0">
              <a:solidFill>
                <a:srgbClr val="0070C0"/>
              </a:solidFill>
            </a:rPr>
            <a:t>освоили приемы сухого и мокрого валяния		</a:t>
          </a:r>
          <a:endParaRPr lang="ru-RU" sz="2100" kern="1200" dirty="0"/>
        </a:p>
      </dsp:txBody>
      <dsp:txXfrm rot="5400000">
        <a:off x="3989026" y="921827"/>
        <a:ext cx="743249" cy="7120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7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0070C0"/>
                </a:solidFill>
              </a:rPr>
              <a:t>Презентация на тему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«Способы изготовления игрушек, поделок в технике валяния с детьми старшего дошкольного возраста через кружковую работу»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  </a:t>
            </a:r>
          </a:p>
          <a:p>
            <a:pPr>
              <a:buNone/>
            </a:pPr>
            <a:r>
              <a:rPr lang="ru-RU" sz="2800" dirty="0" smtClean="0"/>
              <a:t>Подготовлена старшим воспитателем Солодун И.М. </a:t>
            </a:r>
          </a:p>
          <a:p>
            <a:pPr>
              <a:buNone/>
            </a:pPr>
            <a:r>
              <a:rPr lang="ru-RU" sz="2800" dirty="0" smtClean="0"/>
              <a:t>                         воспитателем Богдановой Т.П.</a:t>
            </a:r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МБДОУ(ясли-сад) №1 «Ромашка» </a:t>
            </a:r>
          </a:p>
          <a:p>
            <a:pPr algn="ctr">
              <a:buNone/>
            </a:pPr>
            <a:r>
              <a:rPr lang="ru-RU" sz="2800" dirty="0" smtClean="0"/>
              <a:t>города Красноперекопска</a:t>
            </a:r>
          </a:p>
          <a:p>
            <a:endParaRPr lang="ru-RU" sz="2800" dirty="0"/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Сухое валяние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4392488" cy="3456384"/>
          </a:xfrm>
        </p:spPr>
      </p:pic>
      <p:pic>
        <p:nvPicPr>
          <p:cNvPr id="10" name="Содержимое 9" descr="valyanie_iz_shersti_7_100908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388296" cy="3600574"/>
          </a:xfrm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50"/>
                            </p:stCondLst>
                            <p:childTnLst>
                              <p:par>
                                <p:cTn id="1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Мокрое валяние -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фелтинг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348706"/>
            <a:ext cx="4172272" cy="3672582"/>
          </a:xfrm>
        </p:spPr>
      </p:pic>
      <p:pic>
        <p:nvPicPr>
          <p:cNvPr id="6" name="Содержимое 5" descr="mokroe_valyanie_izdeliy_iz_shersti_4_070616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72816"/>
            <a:ext cx="4244280" cy="3494555"/>
          </a:xfrm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7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424936" cy="5289451"/>
          </a:xfrm>
        </p:spPr>
      </p:pic>
    </p:spTree>
  </p:cSld>
  <p:clrMapOvr>
    <a:masterClrMapping/>
  </p:clrMapOvr>
  <p:transition advClick="0"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Наиболее приемлемая в работе со старшими дошкольниками техника сухого  валяния. Обучение детей данной технике проводили через  работу кружка прикладного творчества «Мир фантазий»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Коллективная работа по созданию картины «Степные просторы».</a:t>
            </a:r>
            <a:endParaRPr lang="ru-RU" sz="1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Результаты  коллективной работы по созданию картин: пейзажей, натюрмортов, персонажей мультфильмов.</a:t>
            </a:r>
            <a:endParaRPr lang="ru-RU" sz="1600" dirty="0"/>
          </a:p>
        </p:txBody>
      </p:sp>
      <p:pic>
        <p:nvPicPr>
          <p:cNvPr id="16" name="Содержимое 15" descr="1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420888"/>
            <a:ext cx="4248472" cy="3168352"/>
          </a:xfrm>
        </p:spPr>
      </p:pic>
      <p:pic>
        <p:nvPicPr>
          <p:cNvPr id="18" name="Содержимое 17" descr="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2924944"/>
            <a:ext cx="4040188" cy="3030141"/>
          </a:xfrm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С удовольствием  дети  мастерили разных </a:t>
            </a:r>
            <a:r>
              <a:rPr lang="ru-RU" sz="1800" b="1" dirty="0" smtClean="0">
                <a:solidFill>
                  <a:srgbClr val="FF0000"/>
                </a:solidFill>
              </a:rPr>
              <a:t>кукол: кукол-фей </a:t>
            </a:r>
            <a:r>
              <a:rPr lang="ru-RU" sz="1800" b="1" dirty="0" smtClean="0">
                <a:solidFill>
                  <a:srgbClr val="FF0000"/>
                </a:solidFill>
              </a:rPr>
              <a:t>, барышень в длинных платьях , принцесс , кукол с ножками и без ножек , кукол с </a:t>
            </a:r>
            <a:r>
              <a:rPr lang="ru-RU" sz="1800" b="1" dirty="0" smtClean="0">
                <a:solidFill>
                  <a:srgbClr val="FF0000"/>
                </a:solidFill>
              </a:rPr>
              <a:t>разными </a:t>
            </a:r>
            <a:r>
              <a:rPr lang="ru-RU" sz="1800" b="1" dirty="0" smtClean="0">
                <a:solidFill>
                  <a:srgbClr val="FF0000"/>
                </a:solidFill>
              </a:rPr>
              <a:t>прическами.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9" name="Содержимое 18" descr="P92134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636912"/>
            <a:ext cx="4038600" cy="3028950"/>
          </a:xfrm>
        </p:spPr>
      </p:pic>
      <p:pic>
        <p:nvPicPr>
          <p:cNvPr id="1026" name="Picture 2" descr="G:\форум валяния\форум 2\P9213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268" y="1772816"/>
            <a:ext cx="4047243" cy="32403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Дети изготовили своих любимых героев мультфильма «</a:t>
            </a:r>
            <a:r>
              <a:rPr lang="ru-RU" sz="2400" b="1" dirty="0" err="1" smtClean="0">
                <a:solidFill>
                  <a:srgbClr val="FF0000"/>
                </a:solidFill>
              </a:rPr>
              <a:t>Смешарики</a:t>
            </a:r>
            <a:r>
              <a:rPr lang="ru-RU" sz="2400" b="1" dirty="0" smtClean="0">
                <a:solidFill>
                  <a:srgbClr val="FF0000"/>
                </a:solidFill>
              </a:rPr>
              <a:t>».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P92134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4182616" cy="3456384"/>
          </a:xfrm>
        </p:spPr>
      </p:pic>
      <p:pic>
        <p:nvPicPr>
          <p:cNvPr id="5" name="Содержимое 4" descr="P91733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708920"/>
            <a:ext cx="4392488" cy="3384376"/>
          </a:xfr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Для настольного театра по народным сказкам воспитанники изготовили лесных зверят.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P92134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4172272" cy="3316808"/>
          </a:xfrm>
        </p:spPr>
      </p:pic>
      <p:pic>
        <p:nvPicPr>
          <p:cNvPr id="6" name="Содержимое 5" descr="P92134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780928"/>
            <a:ext cx="4320480" cy="3244974"/>
          </a:xfr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Параллельно с детьми обучались техникам валяния наши родители посредством работы клуба по интересам «Золотые руки».Его руководителем стала замечательная мастерица ,наша родительница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Попова  Екатерина Владимировна.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PA0319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Содержимое 6" descr="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708920"/>
            <a:ext cx="4038600" cy="3028950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59" y="548680"/>
            <a:ext cx="4512501" cy="3384376"/>
          </a:xfrm>
        </p:spPr>
      </p:pic>
      <p:pic>
        <p:nvPicPr>
          <p:cNvPr id="8" name="Содержимое 7" descr="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2947560"/>
            <a:ext cx="4392488" cy="3294366"/>
          </a:xfr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 новогоднему празднику в подарок детям родители изготовили смешных </a:t>
            </a:r>
            <a:r>
              <a:rPr lang="ru-RU" sz="2400" b="1" dirty="0" err="1" smtClean="0">
                <a:solidFill>
                  <a:srgbClr val="FF0000"/>
                </a:solidFill>
              </a:rPr>
              <a:t>снеговичков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17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Способы изготовления игрушек, поделок в технике валяния.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Технику сухого валяния родители использовали при изготовлении игрушки Зайчика.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" name="Содержимое 9" descr="PB2421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8840"/>
            <a:ext cx="4474840" cy="3388816"/>
          </a:xfrm>
        </p:spPr>
      </p:pic>
      <p:pic>
        <p:nvPicPr>
          <p:cNvPr id="6" name="Содержимое 5" descr="image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02655" y="1600200"/>
            <a:ext cx="2529690" cy="4525963"/>
          </a:xfrm>
        </p:spPr>
      </p:pic>
    </p:spTree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Для оформления уголка природы </a:t>
            </a:r>
            <a:r>
              <a:rPr lang="ru-RU" sz="2800" b="1" dirty="0" smtClean="0">
                <a:solidFill>
                  <a:srgbClr val="FF0000"/>
                </a:solidFill>
              </a:rPr>
              <a:t>клуб «Золотые </a:t>
            </a:r>
            <a:r>
              <a:rPr lang="ru-RU" sz="2800" b="1" dirty="0" smtClean="0">
                <a:solidFill>
                  <a:srgbClr val="FF0000"/>
                </a:solidFill>
              </a:rPr>
              <a:t>руки» изготовил синичек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PB24209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4320480" cy="3528392"/>
          </a:xfrm>
        </p:spPr>
      </p:pic>
      <p:pic>
        <p:nvPicPr>
          <p:cNvPr id="8" name="Содержимое 7" descr="PA03193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564904"/>
            <a:ext cx="3672408" cy="3384376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Родители увлеклись созданием картин для оформления группы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P92134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648720" cy="4525963"/>
          </a:xfrm>
        </p:spPr>
      </p:pic>
      <p:pic>
        <p:nvPicPr>
          <p:cNvPr id="8" name="Содержимое 7" descr="P92133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16832"/>
            <a:ext cx="4038600" cy="3460824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 целью ознакомления и обучения педагогов  технике валяния проведен  мастер-класс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DSCN38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4100264" cy="3460824"/>
          </a:xfrm>
        </p:spPr>
      </p:pic>
      <p:pic>
        <p:nvPicPr>
          <p:cNvPr id="8" name="Содержимое 7" descr="DSCN38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420888"/>
            <a:ext cx="4176464" cy="3456558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Навыки работы с шерстью педагоги перенесли в работу со своими воспитанниками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DSCN38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76872"/>
            <a:ext cx="4258816" cy="3172792"/>
          </a:xfrm>
        </p:spPr>
      </p:pic>
      <p:pic>
        <p:nvPicPr>
          <p:cNvPr id="8" name="Содержимое 7" descr="DSCN38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852936"/>
            <a:ext cx="4355976" cy="3388990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1124744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Валяние из шерсти развивает у детей мелкую моторику, </a:t>
            </a:r>
            <a:r>
              <a:rPr lang="ru-RU" sz="2400" b="1" dirty="0" smtClean="0">
                <a:solidFill>
                  <a:srgbClr val="0070C0"/>
                </a:solidFill>
              </a:rPr>
              <a:t>усидчивость</a:t>
            </a:r>
            <a:r>
              <a:rPr lang="ru-RU" sz="2400" b="1" dirty="0" smtClean="0"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творческое воображение, чувство формы и цвета.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Валяние из шерсти – </a:t>
            </a:r>
            <a:r>
              <a:rPr lang="ru-RU" sz="2400" b="1" dirty="0" err="1" smtClean="0">
                <a:solidFill>
                  <a:srgbClr val="0070C0"/>
                </a:solidFill>
              </a:rPr>
              <a:t>арт-терапевтическая</a:t>
            </a:r>
            <a:r>
              <a:rPr lang="ru-RU" sz="2400" b="1" dirty="0" smtClean="0">
                <a:solidFill>
                  <a:srgbClr val="0070C0"/>
                </a:solidFill>
              </a:rPr>
              <a:t> техника</a:t>
            </a:r>
            <a:r>
              <a:rPr lang="ru-RU" sz="2400" b="1" dirty="0" smtClean="0">
                <a:solidFill>
                  <a:srgbClr val="0070C0"/>
                </a:solidFill>
              </a:rPr>
              <a:t>, помогающая </a:t>
            </a:r>
            <a:r>
              <a:rPr lang="ru-RU" sz="2400" b="1" dirty="0" smtClean="0">
                <a:solidFill>
                  <a:srgbClr val="0070C0"/>
                </a:solidFill>
              </a:rPr>
              <a:t>ребенку стабилизировать </a:t>
            </a:r>
            <a:r>
              <a:rPr lang="ru-RU" sz="2400" b="1" dirty="0" err="1" smtClean="0">
                <a:solidFill>
                  <a:srgbClr val="0070C0"/>
                </a:solidFill>
              </a:rPr>
              <a:t>психоэмоциональное</a:t>
            </a:r>
            <a:r>
              <a:rPr lang="ru-RU" sz="2400" b="1" dirty="0" smtClean="0">
                <a:solidFill>
                  <a:srgbClr val="0070C0"/>
                </a:solidFill>
              </a:rPr>
              <a:t> состояние, научиться работать  в коллективе сверстников.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Игрушки и поделки получаются экологически чистыми</a:t>
            </a:r>
            <a:r>
              <a:rPr lang="ru-RU" sz="2400" b="1" dirty="0" smtClean="0">
                <a:solidFill>
                  <a:srgbClr val="0070C0"/>
                </a:solidFill>
              </a:rPr>
              <a:t>, материал </a:t>
            </a:r>
            <a:r>
              <a:rPr lang="ru-RU" sz="2400" b="1" dirty="0" smtClean="0">
                <a:solidFill>
                  <a:srgbClr val="0070C0"/>
                </a:solidFill>
              </a:rPr>
              <a:t>не наносит вреда здоровью ребенка.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Шерсть лечит ребенка и наполняет жизненной энергией.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611560" y="1196752"/>
          <a:ext cx="792088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3568" y="404664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В течении года мы:</a:t>
            </a:r>
            <a:endParaRPr lang="ru-RU" sz="4400" dirty="0"/>
          </a:p>
        </p:txBody>
      </p:sp>
    </p:spTree>
  </p:cSld>
  <p:clrMapOvr>
    <a:masterClrMapping/>
  </p:clrMapOvr>
  <p:transition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b="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mokroe_valyanie_izdeliy_iz_shersti_23_0706163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468" r="10468"/>
          <a:stretch>
            <a:fillRect/>
          </a:stretch>
        </p:blipFill>
        <p:spPr>
          <a:xfrm>
            <a:off x="1691680" y="476672"/>
            <a:ext cx="5372000" cy="396044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8229600" cy="4857403"/>
          </a:xfrm>
        </p:spPr>
      </p:pic>
    </p:spTree>
  </p:cSld>
  <p:clrMapOvr>
    <a:masterClrMapping/>
  </p:clrMapOvr>
  <p:transition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20688"/>
            <a:ext cx="7344816" cy="5508612"/>
          </a:xfr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8168908" cy="4595011"/>
          </a:xfrm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8064896" cy="6048673"/>
          </a:xfrm>
        </p:spPr>
      </p:pic>
    </p:spTree>
  </p:cSld>
  <p:clrMapOvr>
    <a:masterClrMapping/>
  </p:clrMapOvr>
  <p:transition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валяния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lide_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4244280" cy="3676848"/>
          </a:xfrm>
        </p:spPr>
      </p:pic>
      <p:pic>
        <p:nvPicPr>
          <p:cNvPr id="6" name="Содержимое 5" descr="img_user_file_54cb1228aa29a_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316288" cy="3456558"/>
          </a:xfrm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Сухое валяние -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фильцевание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4415358" cy="3888432"/>
          </a:xfrm>
        </p:spPr>
      </p:pic>
      <p:pic>
        <p:nvPicPr>
          <p:cNvPr id="9" name="Содержимое 8" descr="img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204864"/>
            <a:ext cx="4316288" cy="3820864"/>
          </a:xfr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работы в технике сухого валяния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oylok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00808"/>
            <a:ext cx="6480721" cy="4752528"/>
          </a:xfrm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318</Words>
  <Application>Microsoft Office PowerPoint</Application>
  <PresentationFormat>Экран (4:3)</PresentationFormat>
  <Paragraphs>44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 Презентация на тему  «Способы изготовления игрушек, поделок в технике валяния с детьми старшего дошкольного возраста через кружковую работу»</vt:lpstr>
      <vt:lpstr>Способы изготовления игрушек, поделок в технике валяния. </vt:lpstr>
      <vt:lpstr>Слайд 3</vt:lpstr>
      <vt:lpstr>Слайд 4</vt:lpstr>
      <vt:lpstr>Слайд 5</vt:lpstr>
      <vt:lpstr>Слайд 6</vt:lpstr>
      <vt:lpstr>Виды валяния</vt:lpstr>
      <vt:lpstr>Сухое валяние - фильцевание</vt:lpstr>
      <vt:lpstr>Этапы работы в технике сухого валяния</vt:lpstr>
      <vt:lpstr>Сухое валяние</vt:lpstr>
      <vt:lpstr>Мокрое валяние - фелтинг</vt:lpstr>
      <vt:lpstr>Слайд 12</vt:lpstr>
      <vt:lpstr>Наиболее приемлемая в работе со старшими дошкольниками техника сухого  валяния. Обучение детей данной технике проводили через  работу кружка прикладного творчества «Мир фантазий»</vt:lpstr>
      <vt:lpstr>С удовольствием  дети  мастерили разных кукол: кукол-фей , барышень в длинных платьях , принцесс , кукол с ножками и без ножек , кукол с разными прическами.</vt:lpstr>
      <vt:lpstr>Дети изготовили своих любимых героев мультфильма «Смешарики».</vt:lpstr>
      <vt:lpstr>Для настольного театра по народным сказкам воспитанники изготовили лесных зверят.</vt:lpstr>
      <vt:lpstr>Параллельно с детьми обучались техникам валяния наши родители посредством работы клуба по интересам «Золотые руки».Его руководителем стала замечательная мастерица ,наша родительница  Попова  Екатерина Владимировна.</vt:lpstr>
      <vt:lpstr>Слайд 18</vt:lpstr>
      <vt:lpstr>К новогоднему празднику в подарок детям родители изготовили смешных снеговичков.</vt:lpstr>
      <vt:lpstr>Технику сухого валяния родители использовали при изготовлении игрушки Зайчика.</vt:lpstr>
      <vt:lpstr>Для оформления уголка природы клуб «Золотые руки» изготовил синичек</vt:lpstr>
      <vt:lpstr> Родители увлеклись созданием картин для оформления группы</vt:lpstr>
      <vt:lpstr>С целью ознакомления и обучения педагогов  технике валяния проведен  мастер-класс</vt:lpstr>
      <vt:lpstr>Навыки работы с шерстью педагоги перенесли в работу со своими воспитанниками</vt:lpstr>
      <vt:lpstr>Слайд 25</vt:lpstr>
      <vt:lpstr>   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40</cp:revision>
  <dcterms:modified xsi:type="dcterms:W3CDTF">2018-09-26T08:11:06Z</dcterms:modified>
</cp:coreProperties>
</file>