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7" r:id="rId3"/>
    <p:sldId id="267" r:id="rId4"/>
    <p:sldId id="258" r:id="rId5"/>
    <p:sldId id="256" r:id="rId6"/>
    <p:sldId id="259" r:id="rId7"/>
    <p:sldId id="268" r:id="rId8"/>
    <p:sldId id="263" r:id="rId9"/>
    <p:sldId id="260" r:id="rId10"/>
    <p:sldId id="261" r:id="rId11"/>
    <p:sldId id="262" r:id="rId12"/>
    <p:sldId id="273" r:id="rId13"/>
    <p:sldId id="264" r:id="rId14"/>
    <p:sldId id="265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00FF"/>
    <a:srgbClr val="00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5" Type="http://schemas.openxmlformats.org/officeDocument/2006/relationships/image" Target="../media/image5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Relationship Id="rId1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adi.sk/i/StJmos3PsOES9g" TargetMode="Externa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12" Type="http://schemas.openxmlformats.org/officeDocument/2006/relationships/image" Target="../media/image71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11" Type="http://schemas.openxmlformats.org/officeDocument/2006/relationships/image" Target="../media/image70.jpeg"/><Relationship Id="rId5" Type="http://schemas.openxmlformats.org/officeDocument/2006/relationships/image" Target="../media/image64.jpeg"/><Relationship Id="rId10" Type="http://schemas.openxmlformats.org/officeDocument/2006/relationships/image" Target="../media/image69.jpeg"/><Relationship Id="rId4" Type="http://schemas.openxmlformats.org/officeDocument/2006/relationships/image" Target="../media/image63.jpeg"/><Relationship Id="rId9" Type="http://schemas.openxmlformats.org/officeDocument/2006/relationships/image" Target="../media/image6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public178522661?w=wall-178522661_15" TargetMode="External"/><Relationship Id="rId2" Type="http://schemas.openxmlformats.org/officeDocument/2006/relationships/hyperlink" Target="https://vk.com/public178522661?w=wall-178522661_14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club193954503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44824"/>
            <a:ext cx="8206680" cy="815404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n>
                  <a:solidFill>
                    <a:srgbClr val="0000FF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n>
                  <a:solidFill>
                    <a:srgbClr val="0000FF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Презентация </a:t>
            </a:r>
            <a:br>
              <a:rPr lang="ru-RU" sz="2000" b="1" dirty="0" smtClean="0">
                <a:ln>
                  <a:solidFill>
                    <a:srgbClr val="0000FF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>
                  <a:solidFill>
                    <a:srgbClr val="0000FF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Дистанционные образовательные </a:t>
            </a:r>
            <a:r>
              <a:rPr lang="ru-RU" sz="2000" b="1" dirty="0">
                <a:ln>
                  <a:solidFill>
                    <a:srgbClr val="0000FF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технологии в ДОУ как средство взаимодействия с семьями </a:t>
            </a:r>
            <a:r>
              <a:rPr lang="ru-RU" sz="2000" b="1" dirty="0" smtClean="0">
                <a:ln>
                  <a:solidFill>
                    <a:srgbClr val="0000FF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воспитанников</a:t>
            </a:r>
            <a:endParaRPr lang="ru-RU" sz="2000" b="1" dirty="0">
              <a:ln>
                <a:solidFill>
                  <a:srgbClr val="0000FF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23520" y="5201816"/>
            <a:ext cx="4320480" cy="1656184"/>
          </a:xfrm>
        </p:spPr>
        <p:txBody>
          <a:bodyPr>
            <a:noAutofit/>
          </a:bodyPr>
          <a:lstStyle/>
          <a:p>
            <a:pPr algn="l"/>
            <a:r>
              <a:rPr lang="ru-RU" b="1" dirty="0" smtClean="0">
                <a:ln>
                  <a:solidFill>
                    <a:srgbClr val="0000CC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</a:t>
            </a:r>
          </a:p>
          <a:p>
            <a:pPr algn="l"/>
            <a:r>
              <a:rPr lang="ru-RU" b="1" dirty="0" smtClean="0">
                <a:ln>
                  <a:solidFill>
                    <a:srgbClr val="0000CC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Харченко Елена Александровна</a:t>
            </a:r>
          </a:p>
        </p:txBody>
      </p:sp>
      <p:pic>
        <p:nvPicPr>
          <p:cNvPr id="1027" name="Picture 3" descr="C:\Users\sergey\Desktop\Технология. Поиск Успех. 2020\74ff7a96c2736e24ae57631146ab6b0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4104456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404664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(ЯСЛИ - САД) №1 «РОМАШКА» МУНИЦИПАЛЬНОГО ОБРАЗОВАНИЯ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ГОРОДСКОЙ ОКРУГ КРАСНОПЕРЕКОПСК</a:t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РЕСПУБЛИКИ КРЫМ</a:t>
            </a:r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3037701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pdb/2362009/38ac619c-6921-432f-9046-ecb21830bccd/s1200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6444" y="236349"/>
            <a:ext cx="1656185" cy="1680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i.pinimg.com/originals/c3/67/ce/c367ce0754dac28cfcfb94b0d6bf8508.png"/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36349"/>
            <a:ext cx="1944216" cy="16573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939569" y="404664"/>
            <a:ext cx="3688830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6600FF"/>
                </a:solidFill>
              </a:rPr>
              <a:t>Физическое  </a:t>
            </a:r>
            <a:r>
              <a:rPr lang="ru-RU" sz="2800" b="1" dirty="0">
                <a:solidFill>
                  <a:srgbClr val="6600FF"/>
                </a:solidFill>
              </a:rPr>
              <a:t>развитие</a:t>
            </a:r>
          </a:p>
        </p:txBody>
      </p:sp>
      <p:pic>
        <p:nvPicPr>
          <p:cNvPr id="16386" name="Picture 2" descr="https://sun9-2.userapi.com/c857736/v857736733/1e3b29/LWMpYjcnCV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3542" y="2348880"/>
            <a:ext cx="1224631" cy="16328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sun9-66.userapi.com/c853516/v853516749/232252/Te5Zydc8MFY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1752" y="4437112"/>
            <a:ext cx="1179684" cy="15729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s://sun9-36.userapi.com/c206516/v206516294/101e40/JEZKitdyS0U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0978" y="4629960"/>
            <a:ext cx="2543808" cy="1907857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ttps://sun9-48.userapi.com/c855416/v855416192/22c47e/oIKRNBJzMWs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224" y="3334305"/>
            <a:ext cx="2093131" cy="1569848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https://sun9-48.userapi.com/c855616/v855616228/2205e4/qEgVFd6Oqek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193" y="4553257"/>
            <a:ext cx="2748351" cy="2061264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https://sun9-3.userapi.com/c857124/v857124973/1508e1/VAFrl0GLQ50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5362" y="1392871"/>
            <a:ext cx="2295039" cy="2726358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7" name="Picture 13" descr="C:\Users\sergey\Desktop\Снимок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182506"/>
            <a:ext cx="2803024" cy="2254606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0663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avatars.mds.yandex.net/get-zen_doc/164147/pub_5d0409c0778de80db6095ae6_5d0409d2353a0c0d81784cc4/scale_1200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40145"/>
            <a:ext cx="2187674" cy="147981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383700"/>
            <a:ext cx="6437981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6600FF"/>
                </a:solidFill>
              </a:rPr>
              <a:t>Художественно-эстетическое развитие</a:t>
            </a:r>
            <a:endParaRPr lang="ru-RU" sz="2800" b="1" dirty="0">
              <a:solidFill>
                <a:srgbClr val="6600FF"/>
              </a:solidFill>
            </a:endParaRPr>
          </a:p>
        </p:txBody>
      </p:sp>
      <p:pic>
        <p:nvPicPr>
          <p:cNvPr id="9220" name="Picture 4" descr="https://sun9-8.userapi.com/c858124/v858124478/1e6844/RLU7dIByRpw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12191"/>
          <a:stretch/>
        </p:blipFill>
        <p:spPr bwMode="auto">
          <a:xfrm>
            <a:off x="6306925" y="3967338"/>
            <a:ext cx="1145762" cy="1341437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sun9-59.userapi.com/c206716/v206716915/109203/y8thIh_EhpE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1588" t="4596" r="4705" b="17575"/>
          <a:stretch/>
        </p:blipFill>
        <p:spPr bwMode="auto">
          <a:xfrm>
            <a:off x="6258791" y="5408744"/>
            <a:ext cx="1322266" cy="1319014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sun9-24.userapi.com/c858024/v858024388/1e3e83/W-bxg5smuPs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6132" t="19939" r="8879" b="17007"/>
          <a:stretch/>
        </p:blipFill>
        <p:spPr bwMode="auto">
          <a:xfrm>
            <a:off x="7756396" y="3954364"/>
            <a:ext cx="1036937" cy="1341438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s://sun9-47.userapi.com/c855324/v855324592/23053c/Pfgo9mbL7sg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4164" y="5395664"/>
            <a:ext cx="1120978" cy="1345174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s://sun9-15.userapi.com/c205816/v205816749/f3d6d/jjY3bj9kbbM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14939" r="24230"/>
          <a:stretch/>
        </p:blipFill>
        <p:spPr bwMode="auto">
          <a:xfrm>
            <a:off x="3836702" y="4445265"/>
            <a:ext cx="1455378" cy="2178477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https://sun9-64.userapi.com/c858528/v858528498/16a609/-zkBqoyONY8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170" y="1093418"/>
            <a:ext cx="1271689" cy="1695585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18" descr="https://sun1-18.userapi.com/nqzpF8N4yVPt1u3t3aORmRnZCOye8sdC3iOa4A/3hiW2Uoiu-w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9771" y="1006555"/>
            <a:ext cx="1259631" cy="1679508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6" name="Picture 20" descr="https://sun1-30.userapi.com/RboKbTn8vI49Ko9CWvj3z0LLUu-vansifbpKWQ/nTJ1VSNdvIM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4974" t="16249" r="19714"/>
          <a:stretch/>
        </p:blipFill>
        <p:spPr bwMode="auto">
          <a:xfrm>
            <a:off x="3635895" y="3012182"/>
            <a:ext cx="1527385" cy="1299068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8" name="Picture 22" descr="https://sun9-37.userapi.com/c854128/v854128281/223900/s3KRtoM8Zv8.jpg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16883" r="3419" b="14229"/>
          <a:stretch/>
        </p:blipFill>
        <p:spPr bwMode="auto">
          <a:xfrm>
            <a:off x="88058" y="3140968"/>
            <a:ext cx="1385914" cy="1318020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9" name="Picture 23" descr="C:\Users\sergey\Desktop\Снимок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3468" y="1796649"/>
            <a:ext cx="2755179" cy="2072893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0" name="Picture 24" descr="C:\Users\sergey\Desktop\Снимок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8321" y="2133492"/>
            <a:ext cx="2283718" cy="1311023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3" name="Picture 27" descr="https://sun9-51.userapi.com/c206720/v206720824/ea811/BXNV-3M75gw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312" y="4599208"/>
            <a:ext cx="1473020" cy="1964027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1" name="Picture 25" descr="C:\Users\sergey\Desktop\Снимок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4797152"/>
            <a:ext cx="2377533" cy="1507811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55165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188640"/>
            <a:ext cx="2522091" cy="18166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690" y="1556792"/>
            <a:ext cx="3159174" cy="24005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 descr="C:\Users\sergey\Desktop\Снимок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866" y="4149080"/>
            <a:ext cx="3902190" cy="2525782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Users\sergey\Desktop\Снимок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1197" y="2204864"/>
            <a:ext cx="2425101" cy="1752479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C:\Users\sergey\Desktop\Снимок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4969" y="1524112"/>
            <a:ext cx="2867024" cy="2426731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332656"/>
            <a:ext cx="5220072" cy="954107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6600FF"/>
                </a:solidFill>
              </a:rPr>
              <a:t>Социально-коммуникативное развитие</a:t>
            </a:r>
            <a:endParaRPr lang="ru-RU" sz="2800" b="1" dirty="0">
              <a:solidFill>
                <a:srgbClr val="6600FF"/>
              </a:solidFill>
            </a:endParaRPr>
          </a:p>
        </p:txBody>
      </p:sp>
      <p:pic>
        <p:nvPicPr>
          <p:cNvPr id="15367" name="Picture 7" descr="C:\Users\sergey\Desktop\Снимок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6307" y="4138389"/>
            <a:ext cx="4282755" cy="2564903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28516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28800"/>
            <a:ext cx="835292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indent="35687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Результаты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работы показывают, что дети благополучно справляются с  предложенными заданиями, не испытывают эмоционального дискомфорта, с интересом познают новое и демонстрируют свой опыт и запас знаний, полученные во время пребывания в детском саду. Об этом свидетельствует «обратная связь» родителей (фотоальбомы выполненных заданий и творческих работ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601" y="476672"/>
            <a:ext cx="3500702" cy="7520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3200" b="1" u="sng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Результативность</a:t>
            </a:r>
            <a:endParaRPr lang="ru-RU" sz="32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64796374"/>
              </p:ext>
            </p:extLst>
          </p:nvPr>
        </p:nvGraphicFramePr>
        <p:xfrm>
          <a:off x="1533207" y="5661248"/>
          <a:ext cx="6077585" cy="960120"/>
        </p:xfrm>
        <a:graphic>
          <a:graphicData uri="http://schemas.openxmlformats.org/drawingml/2006/table">
            <a:tbl>
              <a:tblPr firstRow="1" firstCol="1" bandRow="1"/>
              <a:tblGrid>
                <a:gridCol w="1238885"/>
                <a:gridCol w="1451610"/>
                <a:gridCol w="847725"/>
                <a:gridCol w="1214755"/>
                <a:gridCol w="132461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Число респондентов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Да, в полной мере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Да, частично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Скорее нет, чем 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 удовлетворен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4336536"/>
            <a:ext cx="889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6600FF"/>
                </a:solidFill>
              </a:rPr>
              <a:t>Социологический опрос  </a:t>
            </a:r>
            <a:r>
              <a:rPr lang="ru-RU" b="1" dirty="0">
                <a:solidFill>
                  <a:srgbClr val="6600FF"/>
                </a:solidFill>
              </a:rPr>
              <a:t>родителей </a:t>
            </a:r>
            <a:endParaRPr lang="ru-RU" b="1" dirty="0" smtClean="0">
              <a:solidFill>
                <a:srgbClr val="6600FF"/>
              </a:solidFill>
            </a:endParaRP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«</a:t>
            </a:r>
            <a:r>
              <a:rPr lang="ru-RU" dirty="0">
                <a:solidFill>
                  <a:srgbClr val="0070C0"/>
                </a:solidFill>
              </a:rPr>
              <a:t>Применение дистанционных технологий образования в период самоизоляции»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4992713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Цель: </a:t>
            </a:r>
            <a:r>
              <a:rPr lang="ru-RU" dirty="0"/>
              <a:t>определения удовлетворенности способом взаимодействия </a:t>
            </a:r>
            <a:r>
              <a:rPr lang="ru-RU" dirty="0" smtClean="0"/>
              <a:t>педагогов, детей </a:t>
            </a:r>
            <a:r>
              <a:rPr lang="ru-RU" dirty="0"/>
              <a:t>и родителей </a:t>
            </a:r>
          </a:p>
        </p:txBody>
      </p:sp>
    </p:spTree>
    <p:extLst>
      <p:ext uri="{BB962C8B-B14F-4D97-AF65-F5344CB8AC3E}">
        <p14:creationId xmlns="" xmlns:p14="http://schemas.microsoft.com/office/powerpoint/2010/main" val="22742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24128" y="620688"/>
            <a:ext cx="2306209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b="1" u="sng" dirty="0">
                <a:solidFill>
                  <a:srgbClr val="000000"/>
                </a:solidFill>
                <a:latin typeface="Times New Roman"/>
                <a:ea typeface="Calibri"/>
              </a:rPr>
              <a:t>Творчество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50643" y="1340768"/>
            <a:ext cx="71307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Акция </a:t>
            </a:r>
            <a:r>
              <a:rPr lang="ru-RU" sz="3200" b="1" dirty="0">
                <a:solidFill>
                  <a:srgbClr val="C00000"/>
                </a:solidFill>
              </a:rPr>
              <a:t>«Бессмертный Полк Онлайн</a:t>
            </a:r>
            <a:r>
              <a:rPr lang="ru-RU" sz="3200" b="1" dirty="0" smtClean="0">
                <a:solidFill>
                  <a:srgbClr val="C00000"/>
                </a:solidFill>
              </a:rPr>
              <a:t>»</a:t>
            </a:r>
            <a:endParaRPr lang="ru-RU" b="1" dirty="0"/>
          </a:p>
        </p:txBody>
      </p:sp>
      <p:pic>
        <p:nvPicPr>
          <p:cNvPr id="12290" name="Picture 2" descr="D:\Окно Победы\Презентация Microsoft PowerPoint\Слайд5 (2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0700" y="2302490"/>
            <a:ext cx="2736304" cy="20522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71800" y="1925543"/>
            <a:ext cx="3514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yadi.sk/i/StJmos3PsOES9g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2291" name="Picture 3" descr="C:\Users\sergey\Desktop\Технология. Поиск Успех. 2020\CollageMaker_20200509_21361428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1988840"/>
            <a:ext cx="2232247" cy="22322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sergey\Desktop\Технология. Поиск Успех. 2020\40c9ff964b120b32ec8c16f1d91333e8 (2)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4411048"/>
            <a:ext cx="2275509" cy="22755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sergey\Desktop\Технология. Поиск Успех. 2020\4752b1b5a6b472c2c8348bae68c0aac2 (1)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437112"/>
            <a:ext cx="2223383" cy="22233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3127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418446"/>
            <a:ext cx="4572000" cy="861774"/>
          </a:xfrm>
          <a:prstGeom prst="rect">
            <a:avLst/>
          </a:prstGeom>
          <a:solidFill>
            <a:schemeClr val="bg1"/>
          </a:solidFill>
          <a:ln w="28575">
            <a:solidFill>
              <a:srgbClr val="0000CC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«Окна Победы» 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3315" name="Picture 3" descr="D:\Окно Победы\f9ce429bee30db94ee569f14e964fc0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625" y="1452876"/>
            <a:ext cx="1396283" cy="1524758"/>
          </a:xfrm>
          <a:prstGeom prst="rect">
            <a:avLst/>
          </a:prstGeom>
          <a:noFill/>
          <a:ln w="19050">
            <a:solidFill>
              <a:srgbClr val="0000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D:\Окно Победы\IBxc0k72HM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1927" y="1499666"/>
            <a:ext cx="1524757" cy="1524757"/>
          </a:xfrm>
          <a:prstGeom prst="rect">
            <a:avLst/>
          </a:prstGeom>
          <a:noFill/>
          <a:ln w="19050">
            <a:solidFill>
              <a:srgbClr val="0000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D:\Окно Победы\IMG-20a92ec3b2b37ac3c9d44006013e7348-V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452876"/>
            <a:ext cx="2033010" cy="1524758"/>
          </a:xfrm>
          <a:prstGeom prst="rect">
            <a:avLst/>
          </a:prstGeom>
          <a:noFill/>
          <a:ln w="19050">
            <a:solidFill>
              <a:srgbClr val="0000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D:\Окно Победы\IMG-87f0c45ed44598cf4791594c522279ff-V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9701" y="3129373"/>
            <a:ext cx="1470618" cy="1960824"/>
          </a:xfrm>
          <a:prstGeom prst="rect">
            <a:avLst/>
          </a:prstGeom>
          <a:noFill/>
          <a:ln w="19050">
            <a:solidFill>
              <a:srgbClr val="0000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D:\Окно Победы\IMG-c4fd9baabf9888eade9f41828fc831a2-V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7446" y="3122527"/>
            <a:ext cx="1102963" cy="1960824"/>
          </a:xfrm>
          <a:prstGeom prst="rect">
            <a:avLst/>
          </a:prstGeom>
          <a:noFill/>
          <a:ln w="19050">
            <a:solidFill>
              <a:srgbClr val="0000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D:\Окно Победы\IMG-f0c2235f66bb151d7b8a25ad8b64abbd-V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9728" y="1472604"/>
            <a:ext cx="1337930" cy="1516068"/>
          </a:xfrm>
          <a:prstGeom prst="rect">
            <a:avLst/>
          </a:prstGeom>
          <a:noFill/>
          <a:ln w="19050">
            <a:solidFill>
              <a:srgbClr val="0000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 descr="D:\Окно Победы\KBuN2yYMnV0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0867" y="5179825"/>
            <a:ext cx="1319536" cy="1562608"/>
          </a:xfrm>
          <a:prstGeom prst="rect">
            <a:avLst/>
          </a:prstGeom>
          <a:noFill/>
          <a:ln w="19050">
            <a:solidFill>
              <a:srgbClr val="0000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D:\Окно Победы\UOAclqlgWwQ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5828" y="5202272"/>
            <a:ext cx="2064159" cy="1548119"/>
          </a:xfrm>
          <a:prstGeom prst="rect">
            <a:avLst/>
          </a:prstGeom>
          <a:noFill/>
          <a:ln w="19050">
            <a:solidFill>
              <a:srgbClr val="0000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3" name="Picture 11" descr="D:\Окно Победы\KPVF1v_jcV8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99" y="5202273"/>
            <a:ext cx="1980595" cy="1482352"/>
          </a:xfrm>
          <a:prstGeom prst="rect">
            <a:avLst/>
          </a:prstGeom>
          <a:noFill/>
          <a:ln w="19050">
            <a:solidFill>
              <a:srgbClr val="0000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D:\Окно Победы\xtVRKrTgFFk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9374" y="3131655"/>
            <a:ext cx="1470618" cy="1960824"/>
          </a:xfrm>
          <a:prstGeom prst="rect">
            <a:avLst/>
          </a:prstGeom>
          <a:noFill/>
          <a:ln w="19050">
            <a:solidFill>
              <a:srgbClr val="0000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5" name="Picture 13" descr="D:\Окно Победы\7ciRDlvXeDU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4305" y="3122527"/>
            <a:ext cx="1310846" cy="1960824"/>
          </a:xfrm>
          <a:prstGeom prst="rect">
            <a:avLst/>
          </a:prstGeom>
          <a:noFill/>
          <a:ln w="19050">
            <a:solidFill>
              <a:srgbClr val="0000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4256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352928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b="1" dirty="0">
                <a:solidFill>
                  <a:srgbClr val="C00000"/>
                </a:solidFill>
              </a:rPr>
              <a:t>«Сады Победы»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57772" y="3427535"/>
            <a:ext cx="59687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«Свеча Памяти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</a:p>
          <a:p>
            <a:pPr algn="ctr"/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Picture 4" descr="C:\Users\sergey\Desktop\Технология. Поиск Успех. 2020\CollageMaker_20200511_20072313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6143" y="4177378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sergey\Desktop\Технология. Поиск Успех. 2020\IMG20200509221204 (1)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-54" t="10902" r="54" b="4862"/>
          <a:stretch/>
        </p:blipFill>
        <p:spPr bwMode="auto">
          <a:xfrm>
            <a:off x="1403648" y="4190515"/>
            <a:ext cx="2232248" cy="2507143"/>
          </a:xfrm>
          <a:prstGeom prst="rect">
            <a:avLst/>
          </a:prstGeom>
          <a:noFill/>
          <a:ln w="19050">
            <a:solidFill>
              <a:srgbClr val="0000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sergey\Desktop\Технология. Поиск Успех. 2020\IMG-68ec6f3b3a9f97aa294d1283fd477c6e-V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9096" y="966844"/>
            <a:ext cx="1842784" cy="2460691"/>
          </a:xfrm>
          <a:prstGeom prst="rect">
            <a:avLst/>
          </a:prstGeom>
          <a:noFill/>
          <a:ln w="19050">
            <a:solidFill>
              <a:srgbClr val="0000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sergey\Desktop\Технология. Поиск Успех. 2020\IMG-0f0628013713cfc7ccd25f208e8e01e6-V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846890" y="1266599"/>
            <a:ext cx="2458784" cy="1844089"/>
          </a:xfrm>
          <a:prstGeom prst="rect">
            <a:avLst/>
          </a:prstGeom>
          <a:noFill/>
          <a:ln w="19050">
            <a:solidFill>
              <a:srgbClr val="0000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5060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5617" y="1340768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0000"/>
                </a:solidFill>
                <a:latin typeface="Times New Roman"/>
                <a:ea typeface="Calibri"/>
              </a:rPr>
              <a:t>Акция  </a:t>
            </a:r>
            <a:r>
              <a:rPr lang="ru-RU" sz="3200" b="1" dirty="0">
                <a:solidFill>
                  <a:srgbClr val="C00000"/>
                </a:solidFill>
                <a:latin typeface="Times New Roman"/>
                <a:ea typeface="Calibri"/>
              </a:rPr>
              <a:t>«Победа – одна на </a:t>
            </a:r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Calibri"/>
              </a:rPr>
              <a:t>всех»</a:t>
            </a:r>
          </a:p>
          <a:p>
            <a:pPr algn="ctr"/>
            <a:r>
              <a:rPr lang="ru-RU" sz="3200" dirty="0" smtClean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Calibri"/>
              </a:rPr>
              <a:t>на сайте Всероссийского движения </a:t>
            </a:r>
            <a:endParaRPr lang="ru-RU" sz="3200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ctr"/>
            <a:r>
              <a:rPr lang="ru-RU" sz="3200" dirty="0" smtClean="0">
                <a:solidFill>
                  <a:srgbClr val="000000"/>
                </a:solidFill>
                <a:latin typeface="Times New Roman"/>
                <a:ea typeface="Calibri"/>
              </a:rPr>
              <a:t>«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Calibri"/>
              </a:rPr>
              <a:t>СДЕЛАЕМ ВМЕСТЕ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Calibri"/>
              </a:rPr>
              <a:t>»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3248316"/>
            <a:ext cx="49246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6600FF"/>
                </a:solidFill>
                <a:latin typeface="Times New Roman"/>
                <a:ea typeface="Calibri"/>
              </a:rPr>
              <a:t>конкурс «Стихи Победы»</a:t>
            </a:r>
            <a:endParaRPr lang="ru-RU" sz="3200" b="1" dirty="0">
              <a:solidFill>
                <a:srgbClr val="66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4143410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vk.com/public178522661?w=wall-178522661_14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4627740"/>
            <a:ext cx="53566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vk.com/public178522661?w=wall-178522661_15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9619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690689"/>
            <a:ext cx="69127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</a:rPr>
              <a:t>СПАСИБО</a:t>
            </a:r>
          </a:p>
          <a:p>
            <a:pPr algn="ctr"/>
            <a:r>
              <a:rPr lang="ru-RU" sz="7200" b="1" dirty="0" smtClean="0">
                <a:solidFill>
                  <a:srgbClr val="C00000"/>
                </a:solidFill>
              </a:rPr>
              <a:t>ЗА </a:t>
            </a:r>
          </a:p>
          <a:p>
            <a:pPr algn="ctr"/>
            <a:r>
              <a:rPr lang="ru-RU" sz="7200" b="1" dirty="0" smtClean="0">
                <a:solidFill>
                  <a:srgbClr val="C00000"/>
                </a:solidFill>
              </a:rPr>
              <a:t>ВНИМАНИЕ!</a:t>
            </a:r>
            <a:endParaRPr lang="ru-RU" sz="7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9889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827" y="2996952"/>
            <a:ext cx="2389957" cy="1919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48064" y="383200"/>
            <a:ext cx="3138873" cy="83452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600" b="1" u="sng" dirty="0" smtClean="0">
                <a:latin typeface="Times New Roman"/>
                <a:ea typeface="Calibri"/>
                <a:cs typeface="Times New Roman"/>
              </a:rPr>
              <a:t>Актуальность</a:t>
            </a:r>
            <a:endParaRPr lang="ru-RU" sz="3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1484784"/>
            <a:ext cx="6336704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В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условиях эпидемиологической ситуации и режима повышенной готовности изменилось многое: жить и работать на самоизоляции приходится по-новому. Сегодня не осталось ни одной сферы деятельности, которую бы ни коснулись изменения. Образование не осталось в стороне. Оно вышло на новый формат взаимодействия всех членов этого процесса.  Перестраиваться пришлось и  дошкольной системе образования.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В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сложившихся условиях деятельность педагога переформатировалась,  изменив основные формы работы с детьми и родителями на дистанционный режим.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380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Users\sergey\Desktop\Дистанционные образовательные технологии. Федаева Н.К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3312"/>
          <a:stretch/>
        </p:blipFill>
        <p:spPr bwMode="auto">
          <a:xfrm>
            <a:off x="107504" y="0"/>
            <a:ext cx="8841187" cy="6597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17778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9992" y="1268760"/>
            <a:ext cx="833123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500" b="1" dirty="0" smtClean="0">
                <a:latin typeface="Times New Roman"/>
                <a:ea typeface="Times New Roman"/>
              </a:rPr>
              <a:t>Цель: </a:t>
            </a:r>
            <a:r>
              <a:rPr lang="ru-RU" sz="3500" dirty="0" smtClean="0">
                <a:latin typeface="Times New Roman"/>
                <a:ea typeface="Times New Roman"/>
              </a:rPr>
              <a:t>обеспечить</a:t>
            </a:r>
            <a:r>
              <a:rPr lang="ru-RU" sz="3500" b="1" dirty="0" smtClean="0">
                <a:latin typeface="Times New Roman"/>
                <a:ea typeface="Times New Roman"/>
              </a:rPr>
              <a:t> </a:t>
            </a:r>
            <a:r>
              <a:rPr lang="ru-RU" sz="3500" dirty="0">
                <a:latin typeface="Times New Roman"/>
                <a:ea typeface="Times New Roman"/>
              </a:rPr>
              <a:t>предоставление родителям необходимой информации, а детям возможности получить необходимые знания в период самоизоляции на дому, т.е.  </a:t>
            </a:r>
            <a:r>
              <a:rPr lang="ru-RU" sz="3500" dirty="0" smtClean="0">
                <a:latin typeface="Times New Roman"/>
                <a:ea typeface="Times New Roman"/>
              </a:rPr>
              <a:t>качественного</a:t>
            </a:r>
            <a:endParaRPr lang="ru-RU" sz="35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4100" name="Picture 4" descr="C:\Users\sergey\Desktop\Технология. Поиск Успех. 2020\bezopasni_internet_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0874" t="27832" r="23981" b="5761"/>
          <a:stretch/>
        </p:blipFill>
        <p:spPr bwMode="auto">
          <a:xfrm>
            <a:off x="107504" y="3908958"/>
            <a:ext cx="3240360" cy="29265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66606" y="4191116"/>
            <a:ext cx="55446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3500" dirty="0">
                <a:solidFill>
                  <a:prstClr val="black"/>
                </a:solidFill>
                <a:latin typeface="Times New Roman"/>
                <a:ea typeface="Times New Roman"/>
              </a:rPr>
              <a:t>усвоения образовательной программы.</a:t>
            </a:r>
          </a:p>
        </p:txBody>
      </p:sp>
    </p:spTree>
    <p:extLst>
      <p:ext uri="{BB962C8B-B14F-4D97-AF65-F5344CB8AC3E}">
        <p14:creationId xmlns="" xmlns:p14="http://schemas.microsoft.com/office/powerpoint/2010/main" val="106474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620688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4000" b="1" dirty="0">
                <a:latin typeface="Times New Roman"/>
                <a:ea typeface="Times New Roman"/>
                <a:cs typeface="Times New Roman"/>
              </a:rPr>
              <a:t>Задачи:</a:t>
            </a:r>
            <a:endParaRPr lang="ru-RU" sz="40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Удовлетворение потребностей  родителей и детей в получении образования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Повышение качества и эффективности образования путем внедрения  дистанционных технологий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Предоставление воспитанникам возможности освоения образовательных программ непосредственно по месту их жительства или временного пребывания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Усиление личностной направленности образовательного процесса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Обеспечение нацеленности на распространение знаний среди родителей, повышение уровня их компетенции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4863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836712"/>
            <a:ext cx="446397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800" b="1" i="1" dirty="0">
                <a:latin typeface="Times New Roman"/>
                <a:ea typeface="Times New Roman"/>
              </a:rPr>
              <a:t>Условия реализации </a:t>
            </a:r>
            <a:r>
              <a:rPr lang="ru-RU" sz="2800" b="1" i="1" dirty="0" smtClean="0">
                <a:latin typeface="Times New Roman"/>
                <a:ea typeface="Times New Roman"/>
              </a:rPr>
              <a:t>задач</a:t>
            </a:r>
            <a:r>
              <a:rPr lang="ru-RU" sz="2800" b="1" i="1" dirty="0">
                <a:latin typeface="Times New Roman"/>
                <a:ea typeface="Times New Roman"/>
              </a:rPr>
              <a:t>:</a:t>
            </a:r>
            <a:endParaRPr lang="ru-RU" sz="2800" b="1" dirty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844824"/>
            <a:ext cx="4851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400" u="sng" dirty="0">
                <a:latin typeface="Times New Roman"/>
                <a:ea typeface="Times New Roman"/>
              </a:rPr>
              <a:t>создание образовательной среды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4175" y="285293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sz="2400" u="sng" dirty="0">
                <a:latin typeface="Times New Roman"/>
                <a:ea typeface="Times New Roman"/>
              </a:rPr>
              <a:t>проведение мероприятий, направленных на эмоциональное благополучие детей в период самоизоляции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869160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sz="2400" u="sng" dirty="0">
                <a:latin typeface="Times New Roman"/>
                <a:ea typeface="Times New Roman"/>
              </a:rPr>
              <a:t>сотрудничество с семьями воспитанников в вопросах  здоровьесбережения через применение дистанционных образовательных технологий</a:t>
            </a:r>
            <a:endParaRPr lang="ru-RU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4210" y="1886111"/>
            <a:ext cx="3951826" cy="296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4795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ergey\Desktop\Технология. Поиск Успех. 2020\img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18661"/>
          <a:stretch/>
        </p:blipFill>
        <p:spPr bwMode="auto">
          <a:xfrm>
            <a:off x="827584" y="260648"/>
            <a:ext cx="7620000" cy="46485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13765" y="4920289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едагог создает </a:t>
            </a:r>
            <a:r>
              <a:rPr lang="ru-RU" dirty="0"/>
              <a:t>определенные условия, </a:t>
            </a:r>
            <a:r>
              <a:rPr lang="ru-RU" dirty="0" smtClean="0"/>
              <a:t>предлагает </a:t>
            </a:r>
            <a:r>
              <a:rPr lang="ru-RU" dirty="0"/>
              <a:t>материал в интересной и доступной форме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20072" y="4940238"/>
            <a:ext cx="3227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Родители  заинтересовывают </a:t>
            </a:r>
            <a:r>
              <a:rPr lang="ru-RU" dirty="0"/>
              <a:t>ребенка в получении знаний и выполнении задания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(«Обратная связь»)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28146" y="6162307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83760" y="6184047"/>
            <a:ext cx="3137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vk.com/club193954503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1786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0370" y="260648"/>
            <a:ext cx="2407535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5776" y="260648"/>
            <a:ext cx="3744416" cy="954107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00FF"/>
                </a:solidFill>
              </a:rPr>
              <a:t>Познавательное развитие</a:t>
            </a:r>
            <a:endParaRPr lang="ru-RU" sz="2800" b="1" dirty="0">
              <a:solidFill>
                <a:srgbClr val="6600FF"/>
              </a:solidFill>
            </a:endParaRPr>
          </a:p>
        </p:txBody>
      </p:sp>
      <p:pic>
        <p:nvPicPr>
          <p:cNvPr id="10245" name="Picture 5" descr="https://sun9-31.userapi.com/c855428/v855428699/218dae/KxqtTVNVsA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5045754"/>
            <a:ext cx="1332148" cy="17761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https://sun9-67.userapi.com/c205816/v205816699/ca915/hjmykfn8HZU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731" y="5045752"/>
            <a:ext cx="1332149" cy="17761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https://sun9-35.userapi.com/c205816/v205816699/ca91f/rsFQat-8eG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5013837"/>
            <a:ext cx="1356085" cy="18081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Picture 11" descr="https://sun9-54.userapi.com/c854220/v854220456/21180a/91u6pLtTPdE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567041" y="4825899"/>
            <a:ext cx="1649753" cy="21996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3" name="Picture 13" descr="https://sun9-47.userapi.com/c858228/v858228675/1bb1c2/mxQNUS8ZEjE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3339" y="5039625"/>
            <a:ext cx="1259374" cy="16791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7" name="Picture 17" descr="https://sun9-21.userapi.com/c855628/v855628498/22b399/5pGsDeoAQso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858800"/>
            <a:ext cx="1762447" cy="2260079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9" name="Picture 19" descr="https://sun9-68.userapi.com/c855628/v855628498/22b34a/XthROIHnbrk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6287" b="3678"/>
          <a:stretch/>
        </p:blipFill>
        <p:spPr bwMode="auto">
          <a:xfrm>
            <a:off x="4860032" y="1916832"/>
            <a:ext cx="1763799" cy="2145391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1" name="Picture 21" descr="https://sun9-67.userapi.com/c206516/v206516294/101e9e/zoAw124ErPw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7251" y="1243917"/>
            <a:ext cx="1655722" cy="1995736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3" name="Picture 23" descr="https://sun9-45.userapi.com/c206516/v206516294/101ea8/MKPVEDHZAlQ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0285" y="2065012"/>
            <a:ext cx="1907704" cy="2349282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4" name="Picture 24" descr="C:\Users\sergey\Desktop\Снимок.JPG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10931"/>
          <a:stretch/>
        </p:blipFill>
        <p:spPr bwMode="auto">
          <a:xfrm>
            <a:off x="467544" y="3267499"/>
            <a:ext cx="2664296" cy="1736063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6452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2188888" cy="1642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59832" y="322412"/>
            <a:ext cx="3029997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6600FF"/>
                </a:solidFill>
              </a:rPr>
              <a:t>Речевое </a:t>
            </a:r>
            <a:r>
              <a:rPr lang="ru-RU" sz="2800" b="1" dirty="0">
                <a:solidFill>
                  <a:srgbClr val="6600FF"/>
                </a:solidFill>
              </a:rPr>
              <a:t>развитие</a:t>
            </a:r>
          </a:p>
        </p:txBody>
      </p:sp>
      <p:pic>
        <p:nvPicPr>
          <p:cNvPr id="7174" name="Picture 6" descr="https://sun9-71.userapi.com/c205816/v205816446/d0d80/5GJtqBGmoA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617" y="4228543"/>
            <a:ext cx="1780996" cy="23746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sun1-24.userapi.com/X9xM25BsrY52n7x0QadPbSfXQhC62hwNw3WSqQ/5R92XitCQ3c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4689" y="4250281"/>
            <a:ext cx="1764692" cy="23529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sun1-23.userapi.com/5FVxSIU362kffQWAHdctrgpCN7Enby9jFOPQNA/P3hJnropkhU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0234" y="4269167"/>
            <a:ext cx="1750527" cy="23340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s://sun9-49.userapi.com/c850608/v850608392/136eae/Icza3OeE11o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3610" y="4203168"/>
            <a:ext cx="1786335" cy="23817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C:\Users\sergey\Desktop\Снимок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617" y="1975913"/>
            <a:ext cx="2424252" cy="2150973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C:\Users\sergey\Desktop\Снимок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2378" y="1225522"/>
            <a:ext cx="2641438" cy="2602233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3" name="Picture 15" descr="C:\Users\sergey\Desktop\Снимок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1975913"/>
            <a:ext cx="2619494" cy="1996945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C:\Users\sergey\Desktop\Снимок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915" y="325055"/>
            <a:ext cx="2220665" cy="15508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6368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299</TotalTime>
  <Words>410</Words>
  <Application>Microsoft Office PowerPoint</Application>
  <PresentationFormat>Экран (4:3)</PresentationFormat>
  <Paragraphs>62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 Презентация  Дистанционные образовательные технологии в ДОУ как средство взаимодействия с семьями воспитанников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</dc:creator>
  <cp:lastModifiedBy>Alex</cp:lastModifiedBy>
  <cp:revision>33</cp:revision>
  <dcterms:created xsi:type="dcterms:W3CDTF">2020-05-11T11:27:07Z</dcterms:created>
  <dcterms:modified xsi:type="dcterms:W3CDTF">2023-01-19T17:16:03Z</dcterms:modified>
</cp:coreProperties>
</file>