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91" r:id="rId2"/>
    <p:sldId id="288" r:id="rId3"/>
    <p:sldId id="283" r:id="rId4"/>
    <p:sldId id="284" r:id="rId5"/>
    <p:sldId id="289" r:id="rId6"/>
    <p:sldId id="286" r:id="rId7"/>
    <p:sldId id="290" r:id="rId8"/>
    <p:sldId id="292" r:id="rId9"/>
    <p:sldId id="302" r:id="rId10"/>
    <p:sldId id="293" r:id="rId11"/>
    <p:sldId id="294" r:id="rId12"/>
    <p:sldId id="295" r:id="rId13"/>
    <p:sldId id="275" r:id="rId14"/>
    <p:sldId id="296" r:id="rId15"/>
    <p:sldId id="297" r:id="rId16"/>
    <p:sldId id="298" r:id="rId17"/>
    <p:sldId id="300" r:id="rId18"/>
    <p:sldId id="303" r:id="rId19"/>
    <p:sldId id="299" r:id="rId20"/>
    <p:sldId id="301" r:id="rId21"/>
    <p:sldId id="304" r:id="rId22"/>
    <p:sldId id="305" r:id="rId23"/>
    <p:sldId id="306" r:id="rId24"/>
    <p:sldId id="307" r:id="rId25"/>
  </p:sldIdLst>
  <p:sldSz cx="9144000" cy="6858000" type="screen4x3"/>
  <p:notesSz cx="6858000" cy="9144000"/>
  <p:custShowLst>
    <p:custShow name="Произвольный показ 1" id="0">
      <p:sldLst>
        <p:sld r:id="rId2"/>
        <p:sld r:id="rId3"/>
        <p:sld r:id="rId4"/>
        <p:sld r:id="rId5"/>
        <p:sld r:id="rId6"/>
        <p:sld r:id="rId7"/>
        <p:sld r:id="rId8"/>
        <p:sld r:id="rId9"/>
        <p:sld r:id="rId10"/>
        <p:sld r:id="rId11"/>
        <p:sld r:id="rId12"/>
        <p:sld r:id="rId13"/>
        <p:sld r:id="rId14"/>
        <p:sld r:id="rId15"/>
        <p:sld r:id="rId16"/>
        <p:sld r:id="rId17"/>
        <p:sld r:id="rId18"/>
        <p:sld r:id="rId19"/>
        <p:sld r:id="rId20"/>
        <p:sld r:id="rId21"/>
        <p:sld r:id="rId22"/>
        <p:sld r:id="rId23"/>
        <p:sld r:id="rId24"/>
      </p:sldLst>
    </p:custShow>
  </p:custShow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Lenovo" initials="L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Rg st="1" end="23"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09" autoAdjust="0"/>
    <p:restoredTop sz="94624" autoAdjust="0"/>
  </p:normalViewPr>
  <p:slideViewPr>
    <p:cSldViewPr>
      <p:cViewPr>
        <p:scale>
          <a:sx n="70" d="100"/>
          <a:sy n="70" d="100"/>
        </p:scale>
        <p:origin x="-756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D306E7A-67DD-4AC7-A932-AD29226F4D4D}" type="doc">
      <dgm:prSet loTypeId="urn:microsoft.com/office/officeart/2005/8/layout/gear1" loCatId="cycle" qsTypeId="urn:microsoft.com/office/officeart/2005/8/quickstyle/simple3" qsCatId="simple" csTypeId="urn:microsoft.com/office/officeart/2005/8/colors/accent3_2" csCatId="accent3" phldr="1"/>
      <dgm:spPr/>
      <dgm:t>
        <a:bodyPr/>
        <a:lstStyle/>
        <a:p>
          <a:endParaRPr lang="ru-RU"/>
        </a:p>
      </dgm:t>
    </dgm:pt>
    <dgm:pt modelId="{08D335C6-30AC-451F-BDF5-BE7D06A63B01}">
      <dgm:prSet phldrT="[Текст]" custT="1"/>
      <dgm:spPr/>
      <dgm:t>
        <a:bodyPr/>
        <a:lstStyle/>
        <a:p>
          <a:r>
            <a:rPr lang="ru-RU" sz="2000" b="1" i="1" dirty="0" smtClean="0">
              <a:latin typeface="Times New Roman" pitchFamily="18" charset="0"/>
              <a:cs typeface="Times New Roman" pitchFamily="18" charset="0"/>
            </a:rPr>
            <a:t>Воспитатель</a:t>
          </a:r>
          <a:endParaRPr lang="ru-RU" sz="2000" b="1" i="1" dirty="0">
            <a:latin typeface="Times New Roman" pitchFamily="18" charset="0"/>
            <a:cs typeface="Times New Roman" pitchFamily="18" charset="0"/>
          </a:endParaRPr>
        </a:p>
      </dgm:t>
    </dgm:pt>
    <dgm:pt modelId="{14651D8B-72EA-480D-BC3C-E26BFCDDA8E4}" type="sibTrans" cxnId="{EF7B5A61-2C90-4E51-A36F-8CDD6A81E474}">
      <dgm:prSet/>
      <dgm:spPr/>
      <dgm:t>
        <a:bodyPr/>
        <a:lstStyle/>
        <a:p>
          <a:endParaRPr lang="ru-RU"/>
        </a:p>
      </dgm:t>
    </dgm:pt>
    <dgm:pt modelId="{2F4554BE-9552-4576-A420-A184881B314A}" type="parTrans" cxnId="{EF7B5A61-2C90-4E51-A36F-8CDD6A81E474}">
      <dgm:prSet/>
      <dgm:spPr/>
      <dgm:t>
        <a:bodyPr/>
        <a:lstStyle/>
        <a:p>
          <a:endParaRPr lang="ru-RU" dirty="0"/>
        </a:p>
      </dgm:t>
    </dgm:pt>
    <dgm:pt modelId="{DB31CA59-79D2-4522-9B14-A0BB8975E1F1}">
      <dgm:prSet phldrT="[Текст]" custT="1"/>
      <dgm:spPr/>
      <dgm:t>
        <a:bodyPr/>
        <a:lstStyle/>
        <a:p>
          <a:r>
            <a:rPr lang="ru-RU" sz="2000" b="1" i="1" dirty="0" smtClean="0">
              <a:latin typeface="Times New Roman" pitchFamily="18" charset="0"/>
              <a:cs typeface="Times New Roman" pitchFamily="18" charset="0"/>
            </a:rPr>
            <a:t>Дети</a:t>
          </a:r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 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D9E41973-8848-4790-94D5-930C7CFAA160}" type="sibTrans" cxnId="{A92B2545-B05E-4560-8505-0B05700B8625}">
      <dgm:prSet/>
      <dgm:spPr/>
      <dgm:t>
        <a:bodyPr/>
        <a:lstStyle/>
        <a:p>
          <a:endParaRPr lang="ru-RU"/>
        </a:p>
      </dgm:t>
    </dgm:pt>
    <dgm:pt modelId="{8B794BA7-2AD2-4AA9-BDF5-B1171296B28F}" type="parTrans" cxnId="{A92B2545-B05E-4560-8505-0B05700B8625}">
      <dgm:prSet/>
      <dgm:spPr/>
      <dgm:t>
        <a:bodyPr/>
        <a:lstStyle/>
        <a:p>
          <a:endParaRPr lang="ru-RU" dirty="0"/>
        </a:p>
      </dgm:t>
    </dgm:pt>
    <dgm:pt modelId="{B7CDE046-5AAF-4F8E-BAE6-EE5EDF43FD4E}">
      <dgm:prSet phldrT="[Текст]" custT="1"/>
      <dgm:spPr/>
      <dgm:t>
        <a:bodyPr/>
        <a:lstStyle/>
        <a:p>
          <a:r>
            <a:rPr lang="ru-RU" sz="2000" b="1" i="1" dirty="0" smtClean="0">
              <a:latin typeface="Times New Roman" pitchFamily="18" charset="0"/>
              <a:cs typeface="Times New Roman" pitchFamily="18" charset="0"/>
            </a:rPr>
            <a:t>Участники проекта</a:t>
          </a:r>
          <a:endParaRPr lang="ru-RU" sz="2000" b="1" i="1" dirty="0">
            <a:latin typeface="Times New Roman" pitchFamily="18" charset="0"/>
            <a:cs typeface="Times New Roman" pitchFamily="18" charset="0"/>
          </a:endParaRPr>
        </a:p>
      </dgm:t>
    </dgm:pt>
    <dgm:pt modelId="{54F5F4E9-D50E-4A30-A70F-66973D215B64}" type="sibTrans" cxnId="{E5293899-DA19-48A4-A339-4E8A9E0ACC63}">
      <dgm:prSet/>
      <dgm:spPr/>
      <dgm:t>
        <a:bodyPr/>
        <a:lstStyle/>
        <a:p>
          <a:endParaRPr lang="ru-RU"/>
        </a:p>
      </dgm:t>
    </dgm:pt>
    <dgm:pt modelId="{D346722D-141A-43E1-BA2D-C1FEAF1287BB}" type="parTrans" cxnId="{E5293899-DA19-48A4-A339-4E8A9E0ACC63}">
      <dgm:prSet/>
      <dgm:spPr/>
      <dgm:t>
        <a:bodyPr/>
        <a:lstStyle/>
        <a:p>
          <a:endParaRPr lang="ru-RU"/>
        </a:p>
      </dgm:t>
    </dgm:pt>
    <dgm:pt modelId="{166B1B3F-7E56-4A52-82FE-278B28CFE68F}" type="pres">
      <dgm:prSet presAssocID="{3D306E7A-67DD-4AC7-A932-AD29226F4D4D}" presName="composite" presStyleCnt="0">
        <dgm:presLayoutVars>
          <dgm:chMax val="3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48F30D3-6C3E-4B8C-BCB8-BCD5D9C4C2DF}" type="pres">
      <dgm:prSet presAssocID="{B7CDE046-5AAF-4F8E-BAE6-EE5EDF43FD4E}" presName="gear1" presStyleLbl="node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540DAD-40A5-49E7-9869-CF171A004335}" type="pres">
      <dgm:prSet presAssocID="{B7CDE046-5AAF-4F8E-BAE6-EE5EDF43FD4E}" presName="gear1srcNode" presStyleLbl="node1" presStyleIdx="0" presStyleCnt="1"/>
      <dgm:spPr/>
      <dgm:t>
        <a:bodyPr/>
        <a:lstStyle/>
        <a:p>
          <a:endParaRPr lang="ru-RU"/>
        </a:p>
      </dgm:t>
    </dgm:pt>
    <dgm:pt modelId="{BFC7355B-6688-426C-BE73-902C577C4EF1}" type="pres">
      <dgm:prSet presAssocID="{B7CDE046-5AAF-4F8E-BAE6-EE5EDF43FD4E}" presName="gear1dstNode" presStyleLbl="node1" presStyleIdx="0" presStyleCnt="1"/>
      <dgm:spPr/>
      <dgm:t>
        <a:bodyPr/>
        <a:lstStyle/>
        <a:p>
          <a:endParaRPr lang="ru-RU"/>
        </a:p>
      </dgm:t>
    </dgm:pt>
    <dgm:pt modelId="{C30564D8-BE2E-403F-9E06-50B6DDD9B73A}" type="pres">
      <dgm:prSet presAssocID="{B7CDE046-5AAF-4F8E-BAE6-EE5EDF43FD4E}" presName="gear1ch" presStyleLbl="fgAcc1" presStyleIdx="0" presStyleCnt="1" custScaleX="11503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3555E6-B804-4938-96EF-80E79542EEC1}" type="pres">
      <dgm:prSet presAssocID="{54F5F4E9-D50E-4A30-A70F-66973D215B64}" presName="connector1" presStyleLbl="sibTrans2D1" presStyleIdx="0" presStyleCnt="1"/>
      <dgm:spPr/>
      <dgm:t>
        <a:bodyPr/>
        <a:lstStyle/>
        <a:p>
          <a:endParaRPr lang="ru-RU"/>
        </a:p>
      </dgm:t>
    </dgm:pt>
  </dgm:ptLst>
  <dgm:cxnLst>
    <dgm:cxn modelId="{D91F6236-0D74-4DEB-A31A-4A8C5D299D47}" type="presOf" srcId="{DB31CA59-79D2-4522-9B14-A0BB8975E1F1}" destId="{C30564D8-BE2E-403F-9E06-50B6DDD9B73A}" srcOrd="0" destOrd="0" presId="urn:microsoft.com/office/officeart/2005/8/layout/gear1"/>
    <dgm:cxn modelId="{A92B2545-B05E-4560-8505-0B05700B8625}" srcId="{B7CDE046-5AAF-4F8E-BAE6-EE5EDF43FD4E}" destId="{DB31CA59-79D2-4522-9B14-A0BB8975E1F1}" srcOrd="0" destOrd="0" parTransId="{8B794BA7-2AD2-4AA9-BDF5-B1171296B28F}" sibTransId="{D9E41973-8848-4790-94D5-930C7CFAA160}"/>
    <dgm:cxn modelId="{D64DB62E-4392-4538-A7B9-AB21D07DD311}" type="presOf" srcId="{08D335C6-30AC-451F-BDF5-BE7D06A63B01}" destId="{C30564D8-BE2E-403F-9E06-50B6DDD9B73A}" srcOrd="0" destOrd="1" presId="urn:microsoft.com/office/officeart/2005/8/layout/gear1"/>
    <dgm:cxn modelId="{D92F6295-7F1F-42FC-B33A-A321F16FC33C}" type="presOf" srcId="{B7CDE046-5AAF-4F8E-BAE6-EE5EDF43FD4E}" destId="{E48F30D3-6C3E-4B8C-BCB8-BCD5D9C4C2DF}" srcOrd="0" destOrd="0" presId="urn:microsoft.com/office/officeart/2005/8/layout/gear1"/>
    <dgm:cxn modelId="{68E109A5-A11B-4E45-AC61-79C5E853C1AA}" type="presOf" srcId="{B7CDE046-5AAF-4F8E-BAE6-EE5EDF43FD4E}" destId="{BFC7355B-6688-426C-BE73-902C577C4EF1}" srcOrd="2" destOrd="0" presId="urn:microsoft.com/office/officeart/2005/8/layout/gear1"/>
    <dgm:cxn modelId="{CF8C1197-CF82-41CD-99C2-6D633CCA4C18}" type="presOf" srcId="{B7CDE046-5AAF-4F8E-BAE6-EE5EDF43FD4E}" destId="{5F540DAD-40A5-49E7-9869-CF171A004335}" srcOrd="1" destOrd="0" presId="urn:microsoft.com/office/officeart/2005/8/layout/gear1"/>
    <dgm:cxn modelId="{EF7B5A61-2C90-4E51-A36F-8CDD6A81E474}" srcId="{B7CDE046-5AAF-4F8E-BAE6-EE5EDF43FD4E}" destId="{08D335C6-30AC-451F-BDF5-BE7D06A63B01}" srcOrd="1" destOrd="0" parTransId="{2F4554BE-9552-4576-A420-A184881B314A}" sibTransId="{14651D8B-72EA-480D-BC3C-E26BFCDDA8E4}"/>
    <dgm:cxn modelId="{E5293899-DA19-48A4-A339-4E8A9E0ACC63}" srcId="{3D306E7A-67DD-4AC7-A932-AD29226F4D4D}" destId="{B7CDE046-5AAF-4F8E-BAE6-EE5EDF43FD4E}" srcOrd="0" destOrd="0" parTransId="{D346722D-141A-43E1-BA2D-C1FEAF1287BB}" sibTransId="{54F5F4E9-D50E-4A30-A70F-66973D215B64}"/>
    <dgm:cxn modelId="{CC8CEEDC-2BD5-4E81-A839-1C56CAF7AA88}" type="presOf" srcId="{3D306E7A-67DD-4AC7-A932-AD29226F4D4D}" destId="{166B1B3F-7E56-4A52-82FE-278B28CFE68F}" srcOrd="0" destOrd="0" presId="urn:microsoft.com/office/officeart/2005/8/layout/gear1"/>
    <dgm:cxn modelId="{D9053649-0BCE-418F-A73F-B4C777DE7D20}" type="presOf" srcId="{54F5F4E9-D50E-4A30-A70F-66973D215B64}" destId="{473555E6-B804-4938-96EF-80E79542EEC1}" srcOrd="0" destOrd="0" presId="urn:microsoft.com/office/officeart/2005/8/layout/gear1"/>
    <dgm:cxn modelId="{4755C740-0473-48FE-A1FC-1F730CD6B990}" type="presParOf" srcId="{166B1B3F-7E56-4A52-82FE-278B28CFE68F}" destId="{E48F30D3-6C3E-4B8C-BCB8-BCD5D9C4C2DF}" srcOrd="0" destOrd="0" presId="urn:microsoft.com/office/officeart/2005/8/layout/gear1"/>
    <dgm:cxn modelId="{31BF9DDE-9AC0-478C-BD43-CE4C19ED7A36}" type="presParOf" srcId="{166B1B3F-7E56-4A52-82FE-278B28CFE68F}" destId="{5F540DAD-40A5-49E7-9869-CF171A004335}" srcOrd="1" destOrd="0" presId="urn:microsoft.com/office/officeart/2005/8/layout/gear1"/>
    <dgm:cxn modelId="{A47B1797-3253-4862-99AF-CB5130CC8421}" type="presParOf" srcId="{166B1B3F-7E56-4A52-82FE-278B28CFE68F}" destId="{BFC7355B-6688-426C-BE73-902C577C4EF1}" srcOrd="2" destOrd="0" presId="urn:microsoft.com/office/officeart/2005/8/layout/gear1"/>
    <dgm:cxn modelId="{B684F8A0-A8B8-4731-8673-019948E72C11}" type="presParOf" srcId="{166B1B3F-7E56-4A52-82FE-278B28CFE68F}" destId="{C30564D8-BE2E-403F-9E06-50B6DDD9B73A}" srcOrd="3" destOrd="0" presId="urn:microsoft.com/office/officeart/2005/8/layout/gear1"/>
    <dgm:cxn modelId="{F9FAEA07-7209-44D1-85D5-5D449AE30318}" type="presParOf" srcId="{166B1B3F-7E56-4A52-82FE-278B28CFE68F}" destId="{473555E6-B804-4938-96EF-80E79542EEC1}" srcOrd="4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48F30D3-6C3E-4B8C-BCB8-BCD5D9C4C2DF}">
      <dsp:nvSpPr>
        <dsp:cNvPr id="0" name=""/>
        <dsp:cNvSpPr/>
      </dsp:nvSpPr>
      <dsp:spPr>
        <a:xfrm>
          <a:off x="2253069" y="1422157"/>
          <a:ext cx="3128747" cy="3128747"/>
        </a:xfrm>
        <a:prstGeom prst="gear9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70000"/>
                <a:satMod val="130000"/>
              </a:schemeClr>
            </a:gs>
            <a:gs pos="43000">
              <a:schemeClr val="accent3">
                <a:hueOff val="0"/>
                <a:satOff val="0"/>
                <a:lumOff val="0"/>
                <a:alphaOff val="0"/>
                <a:tint val="44000"/>
                <a:satMod val="165000"/>
              </a:schemeClr>
            </a:gs>
            <a:gs pos="93000">
              <a:schemeClr val="accent3">
                <a:hueOff val="0"/>
                <a:satOff val="0"/>
                <a:lumOff val="0"/>
                <a:alphaOff val="0"/>
                <a:tint val="15000"/>
                <a:satMod val="16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3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1" kern="1200" dirty="0" smtClean="0">
              <a:latin typeface="Times New Roman" pitchFamily="18" charset="0"/>
              <a:cs typeface="Times New Roman" pitchFamily="18" charset="0"/>
            </a:rPr>
            <a:t>Участники проекта</a:t>
          </a:r>
          <a:endParaRPr lang="ru-RU" sz="2000" b="1" i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2253069" y="1422157"/>
        <a:ext cx="3128747" cy="3128747"/>
      </dsp:txXfrm>
    </dsp:sp>
    <dsp:sp modelId="{C30564D8-BE2E-403F-9E06-50B6DDD9B73A}">
      <dsp:nvSpPr>
        <dsp:cNvPr id="0" name=""/>
        <dsp:cNvSpPr/>
      </dsp:nvSpPr>
      <dsp:spPr>
        <a:xfrm>
          <a:off x="1818982" y="3356292"/>
          <a:ext cx="2290331" cy="119461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i="1" kern="1200" dirty="0" smtClean="0">
              <a:latin typeface="Times New Roman" pitchFamily="18" charset="0"/>
              <a:cs typeface="Times New Roman" pitchFamily="18" charset="0"/>
            </a:rPr>
            <a:t>Дети</a:t>
          </a: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 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i="1" kern="1200" dirty="0" smtClean="0">
              <a:latin typeface="Times New Roman" pitchFamily="18" charset="0"/>
              <a:cs typeface="Times New Roman" pitchFamily="18" charset="0"/>
            </a:rPr>
            <a:t>Воспитатель</a:t>
          </a:r>
          <a:endParaRPr lang="ru-RU" sz="2000" b="1" i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1818982" y="3356292"/>
        <a:ext cx="2290331" cy="1194612"/>
      </dsp:txXfrm>
    </dsp:sp>
    <dsp:sp modelId="{473555E6-B804-4938-96EF-80E79542EEC1}">
      <dsp:nvSpPr>
        <dsp:cNvPr id="0" name=""/>
        <dsp:cNvSpPr/>
      </dsp:nvSpPr>
      <dsp:spPr>
        <a:xfrm>
          <a:off x="2444928" y="864071"/>
          <a:ext cx="3848359" cy="3848359"/>
        </a:xfrm>
        <a:prstGeom prst="circularArrow">
          <a:avLst>
            <a:gd name="adj1" fmla="val 4878"/>
            <a:gd name="adj2" fmla="val 312630"/>
            <a:gd name="adj3" fmla="val 3239818"/>
            <a:gd name="adj4" fmla="val 15094030"/>
            <a:gd name="adj5" fmla="val 5691"/>
          </a:avLst>
        </a:prstGeom>
        <a:gradFill rotWithShape="0">
          <a:gsLst>
            <a:gs pos="0">
              <a:schemeClr val="accent3">
                <a:tint val="60000"/>
                <a:hueOff val="0"/>
                <a:satOff val="0"/>
                <a:lumOff val="0"/>
                <a:alphaOff val="0"/>
                <a:tint val="70000"/>
                <a:satMod val="130000"/>
              </a:schemeClr>
            </a:gs>
            <a:gs pos="43000">
              <a:schemeClr val="accent3">
                <a:tint val="60000"/>
                <a:hueOff val="0"/>
                <a:satOff val="0"/>
                <a:lumOff val="0"/>
                <a:alphaOff val="0"/>
                <a:tint val="44000"/>
                <a:satMod val="165000"/>
              </a:schemeClr>
            </a:gs>
            <a:gs pos="93000">
              <a:schemeClr val="accent3">
                <a:tint val="60000"/>
                <a:hueOff val="0"/>
                <a:satOff val="0"/>
                <a:lumOff val="0"/>
                <a:alphaOff val="0"/>
                <a:tint val="15000"/>
                <a:satMod val="165000"/>
              </a:schemeClr>
            </a:gs>
            <a:gs pos="100000">
              <a:schemeClr val="accent3">
                <a:tint val="60000"/>
                <a:hueOff val="0"/>
                <a:satOff val="0"/>
                <a:lumOff val="0"/>
                <a:alphaOff val="0"/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3">
              <a:tint val="60000"/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24.10.2022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advClick="0" advTm="1000"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1000"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1000"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1000"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advClick="0" advTm="1000"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1000"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24.10.2022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1000"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24.10.2022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1000"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24.10.2022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1000"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1000"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advClick="0" advTm="1000"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24.10.2022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advClick="0" advTm="1000">
    <p:wedge/>
  </p:transition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E:\&#1089;&#1082;&#1072;&#1079;\&#1053;&#1086;&#1074;&#1072;&#1103;%20&#1087;&#1072;&#1087;&#1082;&#1072;%20(5)\barbariki_-_gimn_barbarikov_(zaycev.net).mp3" TargetMode="Externa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jpeg"/><Relationship Id="rId7" Type="http://schemas.openxmlformats.org/officeDocument/2006/relationships/diagramColors" Target="../diagrams/colors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32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ChangeArrowheads="1"/>
          </p:cNvSpPr>
          <p:nvPr/>
        </p:nvSpPr>
        <p:spPr bwMode="auto">
          <a:xfrm>
            <a:off x="755576" y="476672"/>
            <a:ext cx="8001024" cy="1369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t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kumimoji="0" lang="ru-RU" sz="13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t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sz="13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МУНИЦИПАЛЬНОЕ  БЮДЖЕТНОЕ ДОШКОЛЬНОЕ ОБРАЗОВАНИЕ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sz="13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УЧРЕЖДЕНИЕ (ЯСЛИ-САД) №1  «РОМАШКА»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sz="13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МУНИЦИПАЛЬНОЕ ОБРАЗОВАНИЯ ГОРОДСКОЙ ОКРУГ КРАСНОПЕРЕКОПСК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sz="13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РЕСПУБЛИКИ КРЫМ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11560" y="2492896"/>
            <a:ext cx="792088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Segoe Print" pitchFamily="2" charset="0"/>
                <a:ea typeface="Verdana" pitchFamily="34" charset="0"/>
                <a:cs typeface="Verdana" pitchFamily="34" charset="0"/>
              </a:rPr>
              <a:t>Презентация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Segoe Print" pitchFamily="2" charset="0"/>
                <a:ea typeface="Verdana" pitchFamily="34" charset="0"/>
                <a:cs typeface="Verdana" pitchFamily="34" charset="0"/>
              </a:rPr>
              <a:t>«Использование нестандартного оборудования в </a:t>
            </a:r>
            <a:r>
              <a:rPr lang="ru-RU" sz="2400" b="1" dirty="0" err="1" smtClean="0">
                <a:solidFill>
                  <a:srgbClr val="FF0000"/>
                </a:solidFill>
                <a:latin typeface="Segoe Print" pitchFamily="2" charset="0"/>
                <a:ea typeface="Verdana" pitchFamily="34" charset="0"/>
                <a:cs typeface="Verdana" pitchFamily="34" charset="0"/>
              </a:rPr>
              <a:t>физкультурно</a:t>
            </a:r>
            <a:r>
              <a:rPr lang="ru-RU" sz="2400" b="1" smtClean="0">
                <a:solidFill>
                  <a:srgbClr val="FF0000"/>
                </a:solidFill>
                <a:latin typeface="Segoe Print" pitchFamily="2" charset="0"/>
                <a:ea typeface="Verdana" pitchFamily="34" charset="0"/>
                <a:cs typeface="Verdana" pitchFamily="34" charset="0"/>
              </a:rPr>
              <a:t>–оздоровительной </a:t>
            </a:r>
            <a:r>
              <a:rPr lang="ru-RU" sz="2400" b="1" dirty="0" smtClean="0">
                <a:solidFill>
                  <a:srgbClr val="FF0000"/>
                </a:solidFill>
                <a:latin typeface="Segoe Print" pitchFamily="2" charset="0"/>
                <a:ea typeface="Verdana" pitchFamily="34" charset="0"/>
                <a:cs typeface="Verdana" pitchFamily="34" charset="0"/>
              </a:rPr>
              <a:t>работе в детском дошкольном учреждении»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4932040" y="4653136"/>
            <a:ext cx="394961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Подготовила и провела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Воспитатель: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Харченко Елена Александровна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3617154" y="6151295"/>
            <a:ext cx="190969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г. Красноперекопск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2022 г.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barbariki_-_gimn_barbarikov_(zaycev.net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1000100" y="564357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32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Lenovo\Desktop\DSCN1690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714844" y="1214422"/>
            <a:ext cx="4429156" cy="5357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5" name="Picture 1" descr="C:\Users\Lenovo\Desktop\Новая папка (2)\DSCN182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1285860"/>
            <a:ext cx="4262467" cy="5357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214282" y="500042"/>
            <a:ext cx="8929718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Прыжки в мешках развивают ловкость,                                              выносливость и быстроту движения</a:t>
            </a:r>
            <a:endParaRPr kumimoji="0" lang="ru-RU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 advClick="0" advTm="1000">
    <p:split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32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42976" y="642918"/>
            <a:ext cx="721523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Перекатывание – развивает двигательную активность детей и нормализует вестибулярный аппарат ребёнка</a:t>
            </a:r>
            <a:endParaRPr lang="ru-RU" sz="2200" dirty="0"/>
          </a:p>
        </p:txBody>
      </p:sp>
      <p:pic>
        <p:nvPicPr>
          <p:cNvPr id="3" name="Picture 2" descr="C:\Users\Lenovo\Desktop\DSCN1695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14282" y="1500174"/>
            <a:ext cx="4244381" cy="50720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 descr="C:\Users\Lenovo\Desktop\DSCN1693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746401" y="1571612"/>
            <a:ext cx="4183317" cy="49292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1000">
    <p:cover dir="l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32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28728" y="714356"/>
            <a:ext cx="678661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spc="50" dirty="0" smtClean="0">
                <a:ln w="11430"/>
                <a:solidFill>
                  <a:srgbClr val="FF0000"/>
                </a:solidFill>
              </a:rPr>
              <a:t>Укрепляет мышцы живота и позвоночника </a:t>
            </a:r>
            <a:endParaRPr lang="ru-RU" sz="2800" dirty="0"/>
          </a:p>
        </p:txBody>
      </p:sp>
      <p:pic>
        <p:nvPicPr>
          <p:cNvPr id="3" name="Picture 2" descr="C:\Users\Lenovo\Desktop\DSCN1699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28596" y="1714488"/>
            <a:ext cx="8501122" cy="49292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1000">
    <p:cover dir="r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32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Lenovo\Desktop\DSCN17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214290"/>
            <a:ext cx="8429684" cy="6322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1000">
    <p:cover dir="r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32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85918" y="785794"/>
            <a:ext cx="58579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Встряхивания мешка</a:t>
            </a:r>
            <a:endParaRPr lang="ru-RU" sz="2800" dirty="0"/>
          </a:p>
        </p:txBody>
      </p:sp>
      <p:pic>
        <p:nvPicPr>
          <p:cNvPr id="3" name="Picture 2" descr="C:\Users\Lenovo\Desktop\DSCN1703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57158" y="1500174"/>
            <a:ext cx="4076459" cy="50006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 descr="C:\Users\Lenovo\Desktop\DSCN1702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800696" y="1571612"/>
            <a:ext cx="4057583" cy="48577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1000">
    <p:randomBar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32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42976" y="642918"/>
            <a:ext cx="735811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Наклоны при ходьбе улучшают подвижность  мышц туловища, повышают упругость ягодиц</a:t>
            </a:r>
            <a:endParaRPr lang="ru-RU" sz="2400" dirty="0"/>
          </a:p>
        </p:txBody>
      </p:sp>
      <p:pic>
        <p:nvPicPr>
          <p:cNvPr id="3" name="Picture 2" descr="C:\Users\Lenovo\Desktop\DSCN1705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14282" y="1571612"/>
            <a:ext cx="4160350" cy="49974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 descr="C:\Users\Lenovo\Desktop\DSCN1704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786314" y="1571612"/>
            <a:ext cx="4116120" cy="50006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1000">
    <p:cover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32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57290" y="714356"/>
            <a:ext cx="61436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Подбрасывание мешков  в  верх</a:t>
            </a:r>
            <a:endParaRPr lang="ru-RU" sz="2800" dirty="0"/>
          </a:p>
        </p:txBody>
      </p:sp>
      <p:pic>
        <p:nvPicPr>
          <p:cNvPr id="3" name="Picture 3" descr="C:\Users\Lenovo\Desktop\DSCN17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571612"/>
            <a:ext cx="4286280" cy="50720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2" descr="C:\Users\Lenovo\Desktop\DSCN1708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714876" y="1214422"/>
            <a:ext cx="4286280" cy="5357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1000">
    <p:cover dir="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32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283368" y="642918"/>
            <a:ext cx="886063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Укрепляет функции опорно-двигательного аппарата (скалеоз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 descr="C:\Users\Lenovo\Desktop\Новая папка (2)\DSCN18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142984"/>
            <a:ext cx="8643966" cy="55721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1000">
    <p:split orient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32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Lenovo\Desktop\Новая папка (2)\DSCN18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571480"/>
            <a:ext cx="8734373" cy="6143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1000">
    <p:split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32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85852" y="571480"/>
            <a:ext cx="68580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Развивает двигательные способности ребёнка, сообразительность, фантазию, реакцию.</a:t>
            </a:r>
            <a:endParaRPr lang="ru-RU" sz="2400" dirty="0"/>
          </a:p>
        </p:txBody>
      </p:sp>
      <p:pic>
        <p:nvPicPr>
          <p:cNvPr id="3" name="Picture 2" descr="C:\Users\Lenovo\Desktop\RSCN17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500174"/>
            <a:ext cx="4283106" cy="50720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 descr="C:\Users\Lenovo\Desktop\DSCN170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5025" y="1500174"/>
            <a:ext cx="4213255" cy="50006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1000">
    <p:wheel spokes="8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32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8596" y="714356"/>
            <a:ext cx="807249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Цель проекта</a:t>
            </a:r>
            <a:endParaRPr lang="ru-RU" sz="32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71472" y="1785926"/>
            <a:ext cx="821537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Стимулирование и совершенствование развития двигательных способностей и физических качеств у детей посредством использования нестандартного оборудования.</a:t>
            </a:r>
          </a:p>
          <a:p>
            <a:endParaRPr lang="ru-RU" sz="2800" b="1" i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i="1" dirty="0" smtClean="0">
                <a:latin typeface="Times New Roman" pitchFamily="18" charset="0"/>
              </a:rPr>
              <a:t>Создать условия для формирования у старших дошкольников потребности в двигательной активности</a:t>
            </a:r>
            <a:r>
              <a:rPr lang="ru-RU" sz="2400" b="1" i="1" dirty="0" smtClean="0">
                <a:latin typeface="Times New Roman" pitchFamily="18" charset="0"/>
              </a:rPr>
              <a:t>.</a:t>
            </a:r>
            <a:endParaRPr lang="ru-RU" sz="2400" b="1" i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advClick="0" advTm="1000">
    <p:split dir="in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32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57224" y="714356"/>
            <a:ext cx="792961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Развивает и  укрепляет  мышцы рук (пальцев)</a:t>
            </a:r>
            <a:endParaRPr lang="ru-RU" sz="2800" dirty="0"/>
          </a:p>
        </p:txBody>
      </p:sp>
      <p:pic>
        <p:nvPicPr>
          <p:cNvPr id="3" name="Picture 2" descr="C:\Users\Lenovo\Desktop\DSCN1712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42844" y="1285860"/>
            <a:ext cx="4347283" cy="5429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 descr="C:\Users\Lenovo\Desktop\DSCN1711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653872" y="1357298"/>
            <a:ext cx="4275845" cy="52149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1000">
    <p:newsflash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32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Lenovo\Desktop\Новая папка (2)\DSCN18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214422"/>
            <a:ext cx="4643502" cy="5429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3795" name="Rectangle 3"/>
          <p:cNvSpPr>
            <a:spLocks noChangeArrowheads="1"/>
          </p:cNvSpPr>
          <p:nvPr/>
        </p:nvSpPr>
        <p:spPr bwMode="auto">
          <a:xfrm>
            <a:off x="0" y="642918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Обучает детей передвигаться в темноте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3796" name="Picture 4" descr="C:\Users\Lenovo\Desktop\Новая папка (2)\DSCN183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1285860"/>
            <a:ext cx="4071966" cy="52864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1000">
    <p:blinds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32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>
            <a:spLocks noChangeArrowheads="1"/>
          </p:cNvSpPr>
          <p:nvPr/>
        </p:nvSpPr>
        <p:spPr bwMode="auto">
          <a:xfrm>
            <a:off x="428564" y="571480"/>
            <a:ext cx="8715436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Игра -Кто быстрее соберет </a:t>
            </a:r>
            <a:r>
              <a:rPr kumimoji="0" lang="ru-RU" sz="22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пазл</a:t>
            </a: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200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«Животные»</a:t>
            </a: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.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Способствует развитию образного и логического мышления</a:t>
            </a:r>
            <a:endParaRPr kumimoji="0" lang="ru-RU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4818" name="Picture 2" descr="C:\Users\Lenovo\Desktop\Новая папка (2)\DSCN186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357298"/>
            <a:ext cx="8929718" cy="52864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1000">
    <p:newsflash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32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Users\Lenovo\Desktop\Новая папка (2)\DSCN186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785794"/>
            <a:ext cx="4357686" cy="53578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35843" name="Picture 3" descr="C:\Users\Lenovo\Desktop\Новая папка (2)\DSCN186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857232"/>
            <a:ext cx="4500594" cy="55721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1000">
    <p:diamond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29190" y="2967335"/>
            <a:ext cx="76856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Спасибо за внимание!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advClick="0" advTm="1000">
    <p:wedg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32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85852" y="714356"/>
            <a:ext cx="607223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42910" y="1643050"/>
            <a:ext cx="757242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q"/>
            </a:pP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Развивать  выразительность и красоту движений;</a:t>
            </a:r>
          </a:p>
          <a:p>
            <a:pPr algn="just"/>
            <a:endParaRPr lang="ru-RU" sz="24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q"/>
            </a:pP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Развивать творчество, фантазию при использовании нетрадиционного оборудования;</a:t>
            </a:r>
          </a:p>
          <a:p>
            <a:pPr algn="just"/>
            <a:endParaRPr lang="ru-RU" sz="24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q"/>
            </a:pP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Мотивировать детей на двигательную активность, через использование нетрадиционного оборудования в самостоятельных видах деятельности.</a:t>
            </a:r>
          </a:p>
        </p:txBody>
      </p:sp>
    </p:spTree>
    <p:custDataLst>
      <p:tags r:id="rId1"/>
    </p:custDataLst>
  </p:cSld>
  <p:clrMapOvr>
    <a:masterClrMapping/>
  </p:clrMapOvr>
  <p:transition spd="slow" advClick="0" advTm="1000">
    <p:split orient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32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28728" y="642918"/>
            <a:ext cx="55721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Участники проекта</a:t>
            </a:r>
            <a:endParaRPr lang="ru-RU" sz="2800" dirty="0"/>
          </a:p>
        </p:txBody>
      </p:sp>
      <p:graphicFrame>
        <p:nvGraphicFramePr>
          <p:cNvPr id="7" name="Схема 6"/>
          <p:cNvGraphicFramePr/>
          <p:nvPr/>
        </p:nvGraphicFramePr>
        <p:xfrm>
          <a:off x="827584" y="692696"/>
          <a:ext cx="7200800" cy="56886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custDataLst>
      <p:tags r:id="rId1"/>
    </p:custDataLst>
  </p:cSld>
  <p:clrMapOvr>
    <a:masterClrMapping/>
  </p:clrMapOvr>
  <p:transition spd="slow" advClick="0" advTm="1000">
    <p:wedg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32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57224" y="571480"/>
            <a:ext cx="75009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Интеграция областей</a:t>
            </a:r>
            <a:endParaRPr lang="ru-RU" sz="2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85720" y="1428736"/>
            <a:ext cx="8643998" cy="36132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buFont typeface="Wingdings" pitchFamily="2" charset="2"/>
              <a:buChar char="ü"/>
            </a:pPr>
            <a:r>
              <a:rPr lang="ru-RU" sz="2200" b="1" u="sng" dirty="0" smtClean="0">
                <a:latin typeface="Times New Roman" pitchFamily="18" charset="0"/>
              </a:rPr>
              <a:t>«Здоровье»</a:t>
            </a:r>
            <a:r>
              <a:rPr lang="ru-RU" sz="2200" b="1" dirty="0" smtClean="0">
                <a:latin typeface="Times New Roman" pitchFamily="18" charset="0"/>
              </a:rPr>
              <a:t> </a:t>
            </a:r>
            <a:r>
              <a:rPr lang="ru-RU" sz="2200" dirty="0" smtClean="0">
                <a:latin typeface="Times New Roman" pitchFamily="18" charset="0"/>
              </a:rPr>
              <a:t>- сохранять и укреплять физическое и психическое здоровье детей. Формировать начальные представления о здоровом образе жизни</a:t>
            </a:r>
          </a:p>
          <a:p>
            <a:pPr>
              <a:lnSpc>
                <a:spcPct val="80000"/>
              </a:lnSpc>
              <a:buFont typeface="Wingdings" pitchFamily="2" charset="2"/>
              <a:buChar char="ü"/>
            </a:pPr>
            <a:endParaRPr lang="ru-RU" sz="2200" b="1" dirty="0" smtClean="0">
              <a:latin typeface="Times New Roman" pitchFamily="18" charset="0"/>
            </a:endParaRPr>
          </a:p>
          <a:p>
            <a:pPr>
              <a:lnSpc>
                <a:spcPct val="80000"/>
              </a:lnSpc>
              <a:buFont typeface="Wingdings" pitchFamily="2" charset="2"/>
              <a:buChar char="ü"/>
            </a:pPr>
            <a:r>
              <a:rPr lang="ru-RU" sz="2200" b="1" u="sng" dirty="0" smtClean="0">
                <a:latin typeface="Times New Roman" pitchFamily="18" charset="0"/>
              </a:rPr>
              <a:t>«Безопасность»</a:t>
            </a:r>
            <a:r>
              <a:rPr lang="ru-RU" sz="2200" b="1" dirty="0" smtClean="0">
                <a:latin typeface="Times New Roman" pitchFamily="18" charset="0"/>
              </a:rPr>
              <a:t> </a:t>
            </a:r>
            <a:r>
              <a:rPr lang="ru-RU" sz="2200" dirty="0" smtClean="0">
                <a:latin typeface="Times New Roman" pitchFamily="18" charset="0"/>
              </a:rPr>
              <a:t>- формирование навыков безопасного поведения при проведении подвижных игр и упражнений</a:t>
            </a:r>
          </a:p>
          <a:p>
            <a:pPr>
              <a:lnSpc>
                <a:spcPct val="80000"/>
              </a:lnSpc>
              <a:buFont typeface="Wingdings" pitchFamily="2" charset="2"/>
              <a:buChar char="ü"/>
            </a:pPr>
            <a:endParaRPr lang="ru-RU" sz="2200" b="1" dirty="0" smtClean="0">
              <a:latin typeface="Times New Roman" pitchFamily="18" charset="0"/>
            </a:endParaRPr>
          </a:p>
          <a:p>
            <a:pPr>
              <a:lnSpc>
                <a:spcPct val="80000"/>
              </a:lnSpc>
              <a:buFont typeface="Wingdings" pitchFamily="2" charset="2"/>
              <a:buChar char="ü"/>
            </a:pPr>
            <a:r>
              <a:rPr lang="ru-RU" sz="2200" b="1" u="sng" dirty="0" smtClean="0">
                <a:latin typeface="Times New Roman" pitchFamily="18" charset="0"/>
              </a:rPr>
              <a:t>«Коммуникация»</a:t>
            </a:r>
            <a:r>
              <a:rPr lang="ru-RU" sz="2200" b="1" dirty="0" smtClean="0">
                <a:latin typeface="Times New Roman" pitchFamily="18" charset="0"/>
              </a:rPr>
              <a:t> </a:t>
            </a:r>
            <a:r>
              <a:rPr lang="ru-RU" sz="2200" dirty="0" smtClean="0">
                <a:latin typeface="Times New Roman" pitchFamily="18" charset="0"/>
              </a:rPr>
              <a:t>- поощрение речевой активности детей в процессе двигательной деятельности, обсуждение пользы занятий физической культурой</a:t>
            </a:r>
          </a:p>
          <a:p>
            <a:pPr>
              <a:lnSpc>
                <a:spcPct val="80000"/>
              </a:lnSpc>
              <a:buFont typeface="Wingdings" pitchFamily="2" charset="2"/>
              <a:buChar char="ü"/>
            </a:pPr>
            <a:endParaRPr lang="ru-RU" sz="2200" b="1" dirty="0" smtClean="0">
              <a:latin typeface="Times New Roman" pitchFamily="18" charset="0"/>
            </a:endParaRPr>
          </a:p>
          <a:p>
            <a:pPr>
              <a:lnSpc>
                <a:spcPct val="80000"/>
              </a:lnSpc>
              <a:buFont typeface="Wingdings" pitchFamily="2" charset="2"/>
              <a:buChar char="ü"/>
            </a:pPr>
            <a:r>
              <a:rPr lang="ru-RU" sz="2200" b="1" u="sng" dirty="0" smtClean="0">
                <a:latin typeface="Times New Roman" pitchFamily="18" charset="0"/>
              </a:rPr>
              <a:t>«Музыка»</a:t>
            </a:r>
            <a:r>
              <a:rPr lang="ru-RU" sz="2200" b="1" dirty="0" smtClean="0">
                <a:latin typeface="Times New Roman" pitchFamily="18" charset="0"/>
              </a:rPr>
              <a:t> - </a:t>
            </a:r>
            <a:r>
              <a:rPr lang="ru-RU" sz="2200" dirty="0" smtClean="0">
                <a:latin typeface="Times New Roman" pitchFamily="18" charset="0"/>
              </a:rPr>
              <a:t>проведение подвижных игр, упражнений под музыкальное сопровождение.</a:t>
            </a:r>
          </a:p>
        </p:txBody>
      </p:sp>
    </p:spTree>
  </p:cSld>
  <p:clrMapOvr>
    <a:masterClrMapping/>
  </p:clrMapOvr>
  <p:transition spd="slow" advClick="0" advTm="1000">
    <p:blinds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32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28596" y="1428736"/>
            <a:ext cx="8358214" cy="9771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algn="just">
              <a:lnSpc>
                <a:spcPct val="115000"/>
              </a:lnSpc>
              <a:spcAft>
                <a:spcPct val="0"/>
              </a:spcAft>
              <a:buFont typeface="Wingdings" pitchFamily="2" charset="2"/>
              <a:buChar char="q"/>
            </a:pP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 Задачи физического развития можно решать с применением нетрадиционного оборудования, которое позволяет:</a:t>
            </a:r>
          </a:p>
          <a:p>
            <a:pPr indent="0" algn="just">
              <a:lnSpc>
                <a:spcPct val="115000"/>
              </a:lnSpc>
              <a:spcAft>
                <a:spcPct val="0"/>
              </a:spcAft>
              <a:buFont typeface="Wingdings" pitchFamily="2" charset="2"/>
              <a:buChar char="ü"/>
            </a:pP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повышать интерес детей к выполнению основных движений и игр;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57158" y="2428868"/>
            <a:ext cx="8215370" cy="2428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algn="just">
              <a:lnSpc>
                <a:spcPct val="115000"/>
              </a:lnSpc>
              <a:spcAft>
                <a:spcPct val="0"/>
              </a:spcAft>
              <a:buFont typeface="Wingdings" pitchFamily="2" charset="2"/>
              <a:buChar char="ü"/>
            </a:pP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способствовать формированию физических качеств и двигательных умений детей;</a:t>
            </a:r>
          </a:p>
          <a:p>
            <a:pPr indent="0" algn="just">
              <a:lnSpc>
                <a:spcPct val="115000"/>
              </a:lnSpc>
              <a:spcAft>
                <a:spcPct val="0"/>
              </a:spcAft>
              <a:buFont typeface="Wingdings" pitchFamily="2" charset="2"/>
              <a:buChar char="ü"/>
            </a:pP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чередовать различные виды активности детей, направляя их интересы, стимулируя желания детей заниматься двигательной деятельностью;</a:t>
            </a:r>
          </a:p>
          <a:p>
            <a:pPr indent="0" algn="just">
              <a:lnSpc>
                <a:spcPct val="115000"/>
              </a:lnSpc>
              <a:spcAft>
                <a:spcPct val="0"/>
              </a:spcAft>
              <a:buFont typeface="Wingdings" pitchFamily="2" charset="2"/>
              <a:buChar char="ü"/>
            </a:pP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повысить моторную плотность физкультурных занятий;</a:t>
            </a:r>
          </a:p>
          <a:p>
            <a:pPr indent="0" algn="just">
              <a:lnSpc>
                <a:spcPct val="115000"/>
              </a:lnSpc>
              <a:spcAft>
                <a:spcPct val="0"/>
              </a:spcAft>
              <a:buFont typeface="Wingdings" pitchFamily="2" charset="2"/>
              <a:buChar char="ü"/>
            </a:pP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уточнять представления о форме предметов, положении частей, их относительной величине, о цвете предметов; развивать чувство цвета и формы;</a:t>
            </a:r>
          </a:p>
          <a:p>
            <a:pPr indent="0" algn="just">
              <a:lnSpc>
                <a:spcPct val="115000"/>
              </a:lnSpc>
              <a:spcAft>
                <a:spcPct val="0"/>
              </a:spcAft>
              <a:buFont typeface="Wingdings" pitchFamily="2" charset="2"/>
              <a:buChar char="ü"/>
            </a:pP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развивать у детей наблюдательность, эстетическое восприятие, воображение, зрительную память, развивает кругозор.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85720" y="4786322"/>
            <a:ext cx="8358246" cy="14854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algn="just">
              <a:lnSpc>
                <a:spcPct val="115000"/>
              </a:lnSpc>
              <a:spcAft>
                <a:spcPct val="0"/>
              </a:spcAft>
              <a:buFont typeface="Wingdings 2" pitchFamily="18" charset="2"/>
              <a:buNone/>
            </a:pP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В реализации этих задач особое значение придается использованию нестандартного физкультурного оборудования, которое позволяет более быстро и качественно формировать двигательные умения и навыки, способствует повышению интереса к физкультурным занятиям, обеспечивает активную двигательную деятельность детей в течение всего дня.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28662" y="642919"/>
            <a:ext cx="72866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Применение нестандартного спортивного оборудования в целях совершенствования физического развития детей</a:t>
            </a:r>
          </a:p>
          <a:p>
            <a:pPr algn="ctr"/>
            <a:endParaRPr lang="ru-RU" sz="2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 advClick="0" advTm="1000">
    <p:strips dir="l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32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42976" y="785794"/>
            <a:ext cx="721523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Требования, предъявляемые к нестандартному оборудованию</a:t>
            </a:r>
            <a:endParaRPr lang="ru-RU" sz="2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28596" y="1785926"/>
            <a:ext cx="8072494" cy="44579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Нестандартное оборудование должно быть: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безопасным;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максимально эффективным;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удобным к применению;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компактным;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универсальным;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технологичным и простым в изготовлении;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эстетическим.</a:t>
            </a:r>
          </a:p>
        </p:txBody>
      </p:sp>
    </p:spTree>
  </p:cSld>
  <p:clrMapOvr>
    <a:masterClrMapping/>
  </p:clrMapOvr>
  <p:transition spd="slow" advClick="0" advTm="1000">
    <p:strips dir="r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32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57422" y="571480"/>
            <a:ext cx="45720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Мешок на плече</a:t>
            </a:r>
            <a:endParaRPr lang="ru-RU" sz="3200" dirty="0"/>
          </a:p>
        </p:txBody>
      </p:sp>
      <p:pic>
        <p:nvPicPr>
          <p:cNvPr id="3" name="Picture 2" descr="C:\Users\Lenovo\Desktop\DSCN168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142984"/>
            <a:ext cx="8518035" cy="5572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1000">
    <p:diamond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32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Lenovo\Desktop\DSCN18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357298"/>
            <a:ext cx="4000464" cy="5143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Users\Lenovo\Desktop\Новая папка (2)\DSCN183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2" y="1214422"/>
            <a:ext cx="4429156" cy="5429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1285852" y="571480"/>
            <a:ext cx="707236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Кружатся с мешком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 advClick="0" advTm="1000">
    <p:circl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656</TotalTime>
  <Words>462</Words>
  <Application>Microsoft Office PowerPoint</Application>
  <PresentationFormat>Экран (4:3)</PresentationFormat>
  <Paragraphs>67</Paragraphs>
  <Slides>24</Slides>
  <Notes>0</Notes>
  <HiddenSlides>0</HiddenSlides>
  <MMClips>1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  <vt:variant>
        <vt:lpstr>Произвольные показы</vt:lpstr>
      </vt:variant>
      <vt:variant>
        <vt:i4>1</vt:i4>
      </vt:variant>
    </vt:vector>
  </HeadingPairs>
  <TitlesOfParts>
    <vt:vector size="26" baseType="lpstr">
      <vt:lpstr>Поток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Произвольный показ 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Lenovo</dc:creator>
  <cp:lastModifiedBy>Alex</cp:lastModifiedBy>
  <cp:revision>73</cp:revision>
  <dcterms:created xsi:type="dcterms:W3CDTF">2019-02-17T14:30:46Z</dcterms:created>
  <dcterms:modified xsi:type="dcterms:W3CDTF">2022-10-24T08:19:28Z</dcterms:modified>
</cp:coreProperties>
</file>