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72" r:id="rId2"/>
    <p:sldId id="274" r:id="rId3"/>
    <p:sldId id="256" r:id="rId4"/>
    <p:sldId id="276" r:id="rId5"/>
    <p:sldId id="258" r:id="rId6"/>
    <p:sldId id="259" r:id="rId7"/>
    <p:sldId id="265" r:id="rId8"/>
    <p:sldId id="277" r:id="rId9"/>
    <p:sldId id="268" r:id="rId10"/>
    <p:sldId id="267" r:id="rId11"/>
    <p:sldId id="278" r:id="rId12"/>
    <p:sldId id="279" r:id="rId13"/>
    <p:sldId id="286" r:id="rId14"/>
    <p:sldId id="280" r:id="rId15"/>
    <p:sldId id="282" r:id="rId16"/>
    <p:sldId id="283" r:id="rId17"/>
    <p:sldId id="285" r:id="rId18"/>
    <p:sldId id="287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FC74"/>
    <a:srgbClr val="F96B13"/>
    <a:srgbClr val="CC0099"/>
    <a:srgbClr val="FFFF99"/>
    <a:srgbClr val="6D4A35"/>
    <a:srgbClr val="EFC495"/>
    <a:srgbClr val="8C5F44"/>
    <a:srgbClr val="FFE0C1"/>
    <a:srgbClr val="FFCC99"/>
    <a:srgbClr val="9661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1" d="100"/>
          <a:sy n="101" d="100"/>
        </p:scale>
        <p:origin x="-24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5D81F9-E1E1-4ADE-9742-A995F410CEE7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F5EEB3-F76D-469A-97EB-FCBE1E8369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59843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5EEB3-F76D-469A-97EB-FCBE1E836925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5EEB3-F76D-469A-97EB-FCBE1E836925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мка 6"/>
          <p:cNvSpPr/>
          <p:nvPr userDrawn="1"/>
        </p:nvSpPr>
        <p:spPr>
          <a:xfrm>
            <a:off x="251520" y="260648"/>
            <a:ext cx="8568952" cy="6329337"/>
          </a:xfrm>
          <a:prstGeom prst="frame">
            <a:avLst>
              <a:gd name="adj1" fmla="val 3069"/>
            </a:avLst>
          </a:prstGeom>
          <a:gradFill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2700000" scaled="1"/>
          </a:gra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026" name="Picture 2" descr="D:\Рабоч папка\в 08 2014\Рисунок1.jp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48" y="3552924"/>
            <a:ext cx="3031774" cy="3016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400348"/>
            <a:ext cx="8136904" cy="3244676"/>
          </a:xfrm>
        </p:spPr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>
            <a:lvl1pPr>
              <a:defRPr sz="6000" b="1" cap="all" spc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ourier New" pitchFamily="49" charset="0"/>
                <a:cs typeface="Courier New" pitchFamily="49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98822" y="3645024"/>
            <a:ext cx="5305626" cy="2736304"/>
          </a:xfrm>
        </p:spPr>
        <p:txBody>
          <a:bodyPr>
            <a:normAutofit/>
          </a:bodyPr>
          <a:lstStyle>
            <a:lvl1pPr marL="0" indent="0" algn="ctr">
              <a:buNone/>
              <a:defRPr sz="4000" b="1" cap="none" spc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96613A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оловина рамки 9"/>
          <p:cNvSpPr/>
          <p:nvPr userDrawn="1"/>
        </p:nvSpPr>
        <p:spPr>
          <a:xfrm rot="10800000">
            <a:off x="403920" y="341040"/>
            <a:ext cx="8424936" cy="6207695"/>
          </a:xfrm>
          <a:prstGeom prst="halfFrame">
            <a:avLst>
              <a:gd name="adj1" fmla="val 2983"/>
              <a:gd name="adj2" fmla="val 3187"/>
            </a:avLst>
          </a:prstGeom>
          <a:gradFill flip="none" rotWithShape="1"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2700000" scaled="1"/>
            <a:tileRect/>
          </a:gra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Половина рамки 6"/>
          <p:cNvSpPr/>
          <p:nvPr userDrawn="1"/>
        </p:nvSpPr>
        <p:spPr>
          <a:xfrm>
            <a:off x="251520" y="188640"/>
            <a:ext cx="8424936" cy="6207695"/>
          </a:xfrm>
          <a:prstGeom prst="halfFrame">
            <a:avLst>
              <a:gd name="adj1" fmla="val 2983"/>
              <a:gd name="adj2" fmla="val 3187"/>
            </a:avLst>
          </a:prstGeom>
          <a:gradFill flip="none" rotWithShape="1"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2700000" scaled="1"/>
            <a:tileRect/>
          </a:gra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4684" y="400385"/>
            <a:ext cx="684076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1212640"/>
            <a:ext cx="8136904" cy="5096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Picture 2" descr="D:\Рабоч папка\в 08 2014\Рисунок1.jpg"/>
          <p:cNvPicPr>
            <a:picLocks noChangeAspect="1" noChangeArrowheads="1"/>
          </p:cNvPicPr>
          <p:nvPr userDrawn="1"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88640"/>
            <a:ext cx="1807638" cy="1798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 userDrawn="1"/>
        </p:nvSpPr>
        <p:spPr>
          <a:xfrm>
            <a:off x="179512" y="6418039"/>
            <a:ext cx="8964488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kern="1200" cap="none" spc="0" dirty="0" smtClean="0">
                <a:ln w="50800"/>
                <a:solidFill>
                  <a:srgbClr val="CC0099"/>
                </a:solidFill>
                <a:effectLst/>
                <a:latin typeface="Mistral" pitchFamily="66" charset="0"/>
                <a:ea typeface="+mn-ea"/>
                <a:cs typeface="+mn-cs"/>
              </a:rPr>
              <a:t>Е.В.Акчурина</a:t>
            </a:r>
            <a:r>
              <a:rPr lang="ru-RU" sz="2400" b="1" kern="1200" cap="none" spc="0" baseline="0" dirty="0" smtClean="0">
                <a:ln w="50800"/>
                <a:solidFill>
                  <a:srgbClr val="CC0099"/>
                </a:solidFill>
                <a:effectLst/>
                <a:latin typeface="Mistral" pitchFamily="66" charset="0"/>
                <a:ea typeface="+mn-ea"/>
                <a:cs typeface="+mn-cs"/>
              </a:rPr>
              <a:t> </a:t>
            </a:r>
            <a:r>
              <a:rPr lang="ru-RU" sz="2400" b="1" kern="1200" cap="none" spc="0" dirty="0" smtClean="0">
                <a:ln w="50800"/>
                <a:solidFill>
                  <a:srgbClr val="CC0099"/>
                </a:solidFill>
                <a:effectLst/>
                <a:latin typeface="Mistral" pitchFamily="66" charset="0"/>
                <a:ea typeface="+mn-ea"/>
                <a:cs typeface="+mn-cs"/>
              </a:rPr>
              <a:t>–</a:t>
            </a:r>
            <a:r>
              <a:rPr lang="ru-RU" sz="2400" b="1" kern="1200" cap="none" spc="0" baseline="0" dirty="0" smtClean="0">
                <a:ln w="50800"/>
                <a:solidFill>
                  <a:srgbClr val="CC0099"/>
                </a:solidFill>
                <a:effectLst/>
                <a:latin typeface="Mistral" pitchFamily="66" charset="0"/>
                <a:ea typeface="+mn-ea"/>
                <a:cs typeface="+mn-cs"/>
              </a:rPr>
              <a:t> </a:t>
            </a:r>
            <a:r>
              <a:rPr lang="ru-RU" sz="2400" b="1" kern="1200" cap="none" spc="0" dirty="0" smtClean="0">
                <a:ln w="50800"/>
                <a:solidFill>
                  <a:srgbClr val="CC0099"/>
                </a:solidFill>
                <a:effectLst/>
                <a:latin typeface="Mistral" pitchFamily="66" charset="0"/>
                <a:ea typeface="+mn-ea"/>
                <a:cs typeface="+mn-cs"/>
              </a:rPr>
              <a:t>М.Н.Бурмистрова</a:t>
            </a:r>
            <a:endParaRPr lang="ru-RU" sz="2400" b="1" kern="1200" cap="none" spc="0" dirty="0">
              <a:ln w="50800"/>
              <a:solidFill>
                <a:srgbClr val="CC0099"/>
              </a:solidFill>
              <a:effectLst/>
              <a:latin typeface="Mistral" pitchFamily="66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000" b="1" kern="1200" cap="all" spc="0">
          <a:ln/>
          <a:solidFill>
            <a:srgbClr val="FF0000"/>
          </a:solidFill>
          <a:effectLst>
            <a:outerShdw blurRad="19685" dist="12700" dir="5400000" algn="tl" rotWithShape="0">
              <a:schemeClr val="accent1">
                <a:satMod val="130000"/>
                <a:alpha val="60000"/>
              </a:schemeClr>
            </a:outerShdw>
            <a:reflection blurRad="10000" stA="55000" endPos="48000" dist="500" dir="5400000" sy="-100000" algn="bl" rotWithShape="0"/>
          </a:effectLst>
          <a:latin typeface="Courier New" pitchFamily="49" charset="0"/>
          <a:ea typeface="+mj-ea"/>
          <a:cs typeface="Courier New" pitchFamily="49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itchFamily="2" charset="2"/>
        <a:buChar char="q"/>
        <a:defRPr sz="3200" kern="1200">
          <a:solidFill>
            <a:srgbClr val="0070C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ourier New" pitchFamily="49" charset="0"/>
          <a:ea typeface="+mn-ea"/>
          <a:cs typeface="Courier New" pitchFamily="49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Wingdings" pitchFamily="2" charset="2"/>
        <a:buChar char="q"/>
        <a:defRPr sz="2800" kern="1200">
          <a:solidFill>
            <a:srgbClr val="0070C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ourier New" pitchFamily="49" charset="0"/>
          <a:ea typeface="+mn-ea"/>
          <a:cs typeface="Courier New" pitchFamily="49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Wingdings" pitchFamily="2" charset="2"/>
        <a:buChar char="q"/>
        <a:defRPr sz="2400" kern="1200">
          <a:solidFill>
            <a:srgbClr val="0070C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ourier New" pitchFamily="49" charset="0"/>
          <a:ea typeface="+mn-ea"/>
          <a:cs typeface="Courier New" pitchFamily="49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Wingdings" pitchFamily="2" charset="2"/>
        <a:buChar char="q"/>
        <a:defRPr sz="2000" kern="1200">
          <a:solidFill>
            <a:srgbClr val="0070C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ourier New" pitchFamily="49" charset="0"/>
          <a:ea typeface="+mn-ea"/>
          <a:cs typeface="Courier New" pitchFamily="49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Wingdings" pitchFamily="2" charset="2"/>
        <a:buChar char="q"/>
        <a:defRPr sz="2000" kern="1200">
          <a:solidFill>
            <a:srgbClr val="0070C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ourier New" pitchFamily="49" charset="0"/>
          <a:ea typeface="+mn-ea"/>
          <a:cs typeface="Courier New" pitchFamily="49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Relationship Id="rId9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png"/><Relationship Id="rId7" Type="http://schemas.openxmlformats.org/officeDocument/2006/relationships/image" Target="../media/image4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642918"/>
            <a:ext cx="7772400" cy="714379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МБДОУ № 1 «РОМАШКА»</a:t>
            </a:r>
            <a:endParaRPr lang="ru-RU" sz="2000" dirty="0"/>
          </a:p>
        </p:txBody>
      </p:sp>
      <p:pic>
        <p:nvPicPr>
          <p:cNvPr id="1026" name="Picture 2" descr="http://sun37.ru/wp-content/uploads/2014/11/5AB2807EA0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015715"/>
            <a:ext cx="4104456" cy="3569697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2976" y="1571612"/>
            <a:ext cx="6858048" cy="2643206"/>
          </a:xfrm>
        </p:spPr>
        <p:txBody>
          <a:bodyPr>
            <a:normAutofit fontScale="92500" lnSpcReduction="20000"/>
          </a:bodyPr>
          <a:lstStyle/>
          <a:p>
            <a:pPr lvl="0">
              <a:spcBef>
                <a:spcPts val="0"/>
              </a:spcBef>
            </a:pPr>
            <a:r>
              <a:rPr lang="ru-RU" sz="4400" dirty="0" smtClean="0">
                <a:solidFill>
                  <a:srgbClr val="7030A0"/>
                </a:solidFill>
                <a:effectLst/>
                <a:latin typeface="Comic Sans MS" pitchFamily="66" charset="0"/>
                <a:cs typeface="+mn-cs"/>
              </a:rPr>
              <a:t>Сенсорный </a:t>
            </a:r>
            <a:r>
              <a:rPr lang="ru-RU" sz="4400" dirty="0">
                <a:solidFill>
                  <a:srgbClr val="7030A0"/>
                </a:solidFill>
                <a:effectLst/>
                <a:latin typeface="Comic Sans MS" pitchFamily="66" charset="0"/>
                <a:cs typeface="+mn-cs"/>
              </a:rPr>
              <a:t>игровой интеллектуальный </a:t>
            </a:r>
            <a:r>
              <a:rPr lang="ru-RU" sz="4400" dirty="0" smtClean="0">
                <a:solidFill>
                  <a:srgbClr val="7030A0"/>
                </a:solidFill>
                <a:effectLst/>
                <a:latin typeface="Comic Sans MS" pitchFamily="66" charset="0"/>
                <a:cs typeface="+mn-cs"/>
              </a:rPr>
              <a:t>тренинг как один из видов культурных практик</a:t>
            </a:r>
            <a:endParaRPr lang="ru-RU" sz="4400" dirty="0">
              <a:solidFill>
                <a:srgbClr val="7030A0"/>
              </a:solidFill>
              <a:effectLst/>
              <a:latin typeface="Comic Sans MS" pitchFamily="66" charset="0"/>
              <a:cs typeface="+mn-cs"/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017903" y="5229200"/>
            <a:ext cx="21900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1400" b="1" dirty="0" smtClean="0">
                <a:solidFill>
                  <a:srgbClr val="7030A0"/>
                </a:solidFill>
                <a:latin typeface="Comic Sans MS" pitchFamily="66" charset="0"/>
                <a:cs typeface="Courier New" pitchFamily="49" charset="0"/>
              </a:rPr>
              <a:t> Старший воспитатель</a:t>
            </a:r>
          </a:p>
          <a:p>
            <a:pPr lvl="0" algn="ctr"/>
            <a:r>
              <a:rPr lang="ru-RU" sz="1400" b="1" dirty="0" err="1" smtClean="0">
                <a:solidFill>
                  <a:srgbClr val="7030A0"/>
                </a:solidFill>
                <a:latin typeface="Comic Sans MS" pitchFamily="66" charset="0"/>
                <a:cs typeface="Courier New" pitchFamily="49" charset="0"/>
              </a:rPr>
              <a:t>Пшонник</a:t>
            </a:r>
            <a:r>
              <a:rPr lang="ru-RU" sz="1400" b="1" dirty="0" smtClean="0">
                <a:solidFill>
                  <a:srgbClr val="7030A0"/>
                </a:solidFill>
                <a:latin typeface="Comic Sans MS" pitchFamily="66" charset="0"/>
                <a:cs typeface="Courier New" pitchFamily="49" charset="0"/>
              </a:rPr>
              <a:t> О.А</a:t>
            </a:r>
            <a:endParaRPr lang="ru-RU" sz="1400" b="1" dirty="0">
              <a:solidFill>
                <a:srgbClr val="7030A0"/>
              </a:solidFill>
              <a:latin typeface="Comic Sans MS" pitchFamily="66" charset="0"/>
              <a:cs typeface="Courier New" pitchFamily="49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63385" y="5949280"/>
            <a:ext cx="245451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rgbClr val="7030A0"/>
                </a:solidFill>
                <a:latin typeface="Comic Sans MS" pitchFamily="66" charset="0"/>
                <a:cs typeface="Courier New" pitchFamily="49" charset="0"/>
              </a:rPr>
              <a:t>Красноперекопск, 2019г.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7931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Шаблон &quot;Радуга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" name="Picture 2" descr="C:\Documents and Settings\User\Мои документы\шаблоны для презентации\21шаблон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0"/>
            <a:ext cx="8929718" cy="6643710"/>
          </a:xfrm>
          <a:prstGeom prst="rect">
            <a:avLst/>
          </a:prstGeom>
          <a:noFill/>
        </p:spPr>
      </p:pic>
      <p:sp>
        <p:nvSpPr>
          <p:cNvPr id="10" name="Прямоугольный треугольник 9"/>
          <p:cNvSpPr/>
          <p:nvPr/>
        </p:nvSpPr>
        <p:spPr>
          <a:xfrm rot="16200000">
            <a:off x="2821753" y="535753"/>
            <a:ext cx="4929222" cy="7715272"/>
          </a:xfrm>
          <a:prstGeom prst="rtTriangle">
            <a:avLst/>
          </a:prstGeom>
          <a:solidFill>
            <a:srgbClr val="EFFC74"/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</a:rPr>
              <a:t>Музыкально-театральная </a:t>
            </a:r>
          </a:p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</a:rPr>
              <a:t>гостиная</a:t>
            </a:r>
            <a:endParaRPr lang="ru-RU" sz="36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Шаблон &quot;Радуга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1142976" y="1997839"/>
            <a:ext cx="707236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400" b="1" dirty="0" smtClean="0">
                <a:solidFill>
                  <a:srgbClr val="CC0099"/>
                </a:solidFill>
                <a:latin typeface="Book Antiqua" pitchFamily="18" charset="0"/>
                <a:ea typeface="Times New Roman" pitchFamily="18" charset="0"/>
                <a:cs typeface="Arial" pitchFamily="34" charset="0"/>
              </a:rPr>
              <a:t>Музыкально-театральная и литературная гостиная (детская студия) </a:t>
            </a:r>
            <a:r>
              <a:rPr lang="ru-RU" sz="2400" dirty="0" smtClean="0">
                <a:latin typeface="Book Antiqua" pitchFamily="18" charset="0"/>
                <a:ea typeface="Times New Roman" pitchFamily="18" charset="0"/>
                <a:cs typeface="Arial" pitchFamily="34" charset="0"/>
              </a:rPr>
              <a:t>- форма организации художественно-творческой деятельности детей, предполагающая организацию восприятия музыкальных и литературных произведений, творческую деятельность детей и свободное общение воспитателя и детей на литературном или музыкальном материале. </a:t>
            </a:r>
            <a:endParaRPr lang="ru-RU" sz="2400" dirty="0" smtClean="0">
              <a:latin typeface="Book Antiqua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 descr="C:\Documents and Settings\User\Мои документы\шаблоны для презентации\1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41551"/>
          </a:xfrm>
          <a:prstGeom prst="rect">
            <a:avLst/>
          </a:prstGeom>
          <a:noFill/>
        </p:spPr>
      </p:pic>
      <p:pic>
        <p:nvPicPr>
          <p:cNvPr id="7" name="Picture 3" descr="C:\Documents and Settings\User\Мои документы\Мои рисунки\открытое занятие ст.гр С.Е\IMG_09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681" y="2596697"/>
            <a:ext cx="2276203" cy="28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4" descr="C:\Documents and Settings\User\Мои документы\Мои рисунки\открытое занятие ст.гр С.Е\IMG_09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894" y="4061079"/>
            <a:ext cx="2917125" cy="23725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7" descr="C:\Documents and Settings\User\Мои документы\Мои рисунки\открытое занятие ст.гр С.Е\IMG_092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57818" y="142852"/>
            <a:ext cx="3265637" cy="23799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8" descr="C:\Documents and Settings\User\Мои документы\Мои рисунки\открытое занятие ст.гр С.Е\IMG_093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44" y="142852"/>
            <a:ext cx="3500462" cy="24813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/>
          <p:cNvSpPr txBox="1"/>
          <p:nvPr/>
        </p:nvSpPr>
        <p:spPr>
          <a:xfrm>
            <a:off x="285720" y="2920181"/>
            <a:ext cx="3065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Book Antiqua" pitchFamily="18" charset="0"/>
              </a:rPr>
              <a:t>Старшая группа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857884" y="2643182"/>
            <a:ext cx="32861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Book Antiqua" pitchFamily="18" charset="0"/>
              </a:rPr>
              <a:t>Русские народные музыкальные инструменты</a:t>
            </a:r>
            <a:endParaRPr lang="ru-RU" b="1" dirty="0">
              <a:solidFill>
                <a:srgbClr val="FF0000"/>
              </a:solidFill>
              <a:latin typeface="Book Antiqua" pitchFamily="18" charset="0"/>
            </a:endParaRPr>
          </a:p>
        </p:txBody>
      </p:sp>
      <p:pic>
        <p:nvPicPr>
          <p:cNvPr id="16" name="Picture 1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56176" y="4036697"/>
            <a:ext cx="2352483" cy="24243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 descr="C:\Documents and Settings\User\Мои документы\шаблоны для презентации\1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28810" y="0"/>
            <a:ext cx="9172810" cy="6841551"/>
          </a:xfrm>
          <a:prstGeom prst="rect">
            <a:avLst/>
          </a:prstGeom>
          <a:noFill/>
        </p:spPr>
      </p:pic>
      <p:pic>
        <p:nvPicPr>
          <p:cNvPr id="5" name="Picture 9" descr="C:\Documents and Settings\User\Мои документы\Мои рисунки\открытое занятие Ю.Г\IMG_09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35550" y="1677688"/>
            <a:ext cx="3197058" cy="239779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10" descr="C:\Documents and Settings\User\Мои документы\Мои рисунки\открытое занятие Ю.Г\IMG_097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8934" y="4075482"/>
            <a:ext cx="2303322" cy="21615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8564" y="136685"/>
            <a:ext cx="2557518" cy="24983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13" descr="C:\Documents and Settings\User\Мои документы\Мои рисунки\открытое занятие Ю.Г\IMG_0980.jpg"/>
          <p:cNvPicPr>
            <a:picLocks noChangeAspect="1" noChangeArrowheads="1"/>
          </p:cNvPicPr>
          <p:nvPr/>
        </p:nvPicPr>
        <p:blipFill>
          <a:blip r:embed="rId6" cstate="print"/>
          <a:srcRect l="7443" r="14420" b="13183"/>
          <a:stretch>
            <a:fillRect/>
          </a:stretch>
        </p:blipFill>
        <p:spPr bwMode="auto">
          <a:xfrm>
            <a:off x="6300192" y="310936"/>
            <a:ext cx="2563264" cy="2435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2586220" y="198171"/>
            <a:ext cx="38884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Book Antiqua" pitchFamily="18" charset="0"/>
              </a:rPr>
              <a:t>«В мире музыкальных инструментов»</a:t>
            </a:r>
            <a:endParaRPr lang="ru-RU" sz="32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41791" y="3972910"/>
            <a:ext cx="2592288" cy="22884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" descr="C:\Documents and Settings\User\Мои документы\Мои рисунки\открытое занятие ст.гр С.Е\Копия IMG_0912.jpg"/>
          <p:cNvPicPr>
            <a:picLocks noChangeAspect="1" noChangeArrowheads="1"/>
          </p:cNvPicPr>
          <p:nvPr/>
        </p:nvPicPr>
        <p:blipFill rotWithShape="1">
          <a:blip r:embed="rId8" cstate="print"/>
          <a:srcRect t="28325"/>
          <a:stretch/>
        </p:blipFill>
        <p:spPr bwMode="auto">
          <a:xfrm>
            <a:off x="7108672" y="3501009"/>
            <a:ext cx="1933393" cy="2632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2" descr="C:\Documents and Settings\User\Мои документы\Мои рисунки\открытое занятие ст.гр С.Е\IMG_0916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8564" y="3356992"/>
            <a:ext cx="1529386" cy="28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7651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-18287"/>
            <a:ext cx="9143999" cy="6876288"/>
          </a:xfrm>
          <a:noFill/>
        </p:spPr>
      </p:pic>
      <p:sp>
        <p:nvSpPr>
          <p:cNvPr id="8" name="Прямоугольник 7"/>
          <p:cNvSpPr/>
          <p:nvPr/>
        </p:nvSpPr>
        <p:spPr>
          <a:xfrm>
            <a:off x="1285852" y="2285992"/>
            <a:ext cx="628654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dirty="0" smtClean="0">
                <a:ln w="50800"/>
                <a:solidFill>
                  <a:schemeClr val="accent3">
                    <a:lumMod val="50000"/>
                  </a:schemeClr>
                </a:solidFill>
              </a:rPr>
              <a:t>Театрализованные игры</a:t>
            </a:r>
            <a:endParaRPr lang="ru-RU" sz="5400" b="1" dirty="0">
              <a:ln w="50800"/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7651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-18287"/>
            <a:ext cx="9143999" cy="6876288"/>
          </a:xfrm>
          <a:noFill/>
        </p:spPr>
      </p:pic>
      <p:sp>
        <p:nvSpPr>
          <p:cNvPr id="5" name="TextBox 4"/>
          <p:cNvSpPr txBox="1"/>
          <p:nvPr/>
        </p:nvSpPr>
        <p:spPr>
          <a:xfrm>
            <a:off x="785786" y="785794"/>
            <a:ext cx="764386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rebuchet MS" pitchFamily="34" charset="0"/>
              </a:rPr>
              <a:t>           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Театрализованные игры в ДОУ </a:t>
            </a: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-     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Arial" pitchFamily="34" charset="0"/>
                <a:ea typeface="Times New Roman" pitchFamily="18" charset="0"/>
              </a:rPr>
              <a:t>                       </a:t>
            </a:r>
            <a:r>
              <a:rPr lang="ru-RU" dirty="0" smtClean="0">
                <a:latin typeface="Book Antiqua" pitchFamily="18" charset="0"/>
                <a:ea typeface="Times New Roman" pitchFamily="18" charset="0"/>
              </a:rPr>
              <a:t>наиболее доступный ребенку и интересный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Book Antiqua" pitchFamily="18" charset="0"/>
                <a:ea typeface="Times New Roman" pitchFamily="18" charset="0"/>
              </a:rPr>
              <a:t>                       для него способ переработки и выражения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Book Antiqua" pitchFamily="18" charset="0"/>
                <a:ea typeface="Times New Roman" pitchFamily="18" charset="0"/>
              </a:rPr>
              <a:t>впечатлений, знаний и эмоций. Театрализованная игра как один из ее видов является эффективным средством социализации дошкольника в процессе осмысления им нравственного подтекста литературного или фольклорного произведения. В театрализованной игре осуществляется эмоциональное развитие: дети знакомятся с чувствами, настроениями героев, осваивают способы их внешнего выражения, осознают причины того или иного настроя. Велико значение театрализованной игры и для речевого развития (совершенствование диалогов и монологов, освоение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Book Antiqua" pitchFamily="18" charset="0"/>
                <a:ea typeface="Times New Roman" pitchFamily="18" charset="0"/>
              </a:rPr>
              <a:t>            выразительности речи).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Book Antiqua" pitchFamily="18" charset="0"/>
                <a:ea typeface="Times New Roman" pitchFamily="18" charset="0"/>
              </a:rPr>
              <a:t>            Наконец, театрализованная игра является средством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Book Antiqua" pitchFamily="18" charset="0"/>
                <a:ea typeface="Times New Roman" pitchFamily="18" charset="0"/>
              </a:rPr>
              <a:t>            самовыражения и самореализации ребенка</a:t>
            </a:r>
            <a:endParaRPr lang="ru-RU" dirty="0" smtClean="0">
              <a:latin typeface="Book Antiqua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Arial" pitchFamily="34" charset="0"/>
              <a:ea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Arial" pitchFamily="34" charset="0"/>
              </a:rPr>
              <a:t>              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7651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-18287"/>
            <a:ext cx="9143999" cy="6876288"/>
          </a:xfrm>
          <a:noFill/>
        </p:spPr>
      </p:pic>
      <p:pic>
        <p:nvPicPr>
          <p:cNvPr id="5" name="Picture 2" descr="C:\Documents and Settings\User\Мои документы\Мои рисунки\Копия открытый показ Е.О\IMG_094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428604"/>
            <a:ext cx="2834350" cy="2857520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6" name="Picture 3" descr="C:\Documents and Settings\User\Мои документы\Мои рисунки\Копия открытый показ Е.О\IMG_094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43240" y="214290"/>
            <a:ext cx="2325303" cy="2880000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9" name="Picture 5" descr="C:\Documents and Settings\User\Мои документы\Мои рисунки\Копия открытый показ Е.О\IMG_094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0694" y="428604"/>
            <a:ext cx="3236863" cy="2880000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0" name="Picture 6" descr="C:\Documents and Settings\User\Мои документы\Мои рисунки\Копия открытый показ Е.О\IMG_094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282" y="3786190"/>
            <a:ext cx="4028496" cy="2880000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1" name="Picture 7" descr="C:\Documents and Settings\User\Мои документы\Мои рисунки\Копия открытый показ Е.О\IMG_095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72001" y="3780774"/>
            <a:ext cx="4286280" cy="2813978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12" name="TextBox 11"/>
          <p:cNvSpPr txBox="1"/>
          <p:nvPr/>
        </p:nvSpPr>
        <p:spPr>
          <a:xfrm>
            <a:off x="500034" y="2985438"/>
            <a:ext cx="76438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1-я младшая группа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</a:rPr>
              <a:t>Сказка «Репка»</a:t>
            </a:r>
            <a:endParaRPr lang="ru-RU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7651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-18287"/>
            <a:ext cx="9143999" cy="6876288"/>
          </a:xfrm>
          <a:noFill/>
        </p:spPr>
      </p:pic>
      <p:pic>
        <p:nvPicPr>
          <p:cNvPr id="12" name="Picture 12" descr="C:\Documents and Settings\User\Мои документы\фото откр.зан.сред.гр 2016\Изображение 1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3643314"/>
            <a:ext cx="2786082" cy="248036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270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3" name="Picture 9" descr="C:\Documents and Settings\User\Мои документы\фото откр.зан.сред.гр 2016\Изображение 1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3771848" cy="2880000"/>
          </a:xfrm>
          <a:prstGeom prst="rect">
            <a:avLst/>
          </a:prstGeom>
          <a:noFill/>
          <a:effectLst>
            <a:softEdge rad="127000"/>
          </a:effectLst>
          <a:scene3d>
            <a:camera prst="isometricOffAxis1Right"/>
            <a:lightRig rig="threePt" dir="t"/>
          </a:scene3d>
        </p:spPr>
      </p:pic>
      <p:pic>
        <p:nvPicPr>
          <p:cNvPr id="14" name="Picture 11" descr="C:\Documents and Settings\User\Мои документы\фото откр.зан.сред.гр 2016\Копия Изображение 11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14744" y="0"/>
            <a:ext cx="2607955" cy="2880000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  <a:softEdge rad="127000"/>
          </a:effectLst>
        </p:spPr>
      </p:pic>
      <p:pic>
        <p:nvPicPr>
          <p:cNvPr id="15" name="Picture 13" descr="C:\Documents and Settings\User\Мои документы\фото откр.зан.сред.гр 2016\Копия Изображение 12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58" y="3643314"/>
            <a:ext cx="2635784" cy="2880000"/>
          </a:xfrm>
          <a:prstGeom prst="rect">
            <a:avLst/>
          </a:prstGeom>
          <a:noFill/>
          <a:effectLst>
            <a:softEdge rad="127000"/>
          </a:effectLst>
          <a:scene3d>
            <a:camera prst="isometricOffAxis1Right"/>
            <a:lightRig rig="threePt" dir="t"/>
          </a:scene3d>
        </p:spPr>
      </p:pic>
      <p:pic>
        <p:nvPicPr>
          <p:cNvPr id="16" name="Picture 14" descr="C:\Documents and Settings\User\Мои документы\фото откр.зан.сред.гр 2016\Изображение 13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29322" y="0"/>
            <a:ext cx="3004626" cy="2880000"/>
          </a:xfrm>
          <a:prstGeom prst="rect">
            <a:avLst/>
          </a:prstGeom>
          <a:noFill/>
          <a:effectLst>
            <a:softEdge rad="127000"/>
          </a:effectLst>
          <a:scene3d>
            <a:camera prst="isometricOffAxis2Left"/>
            <a:lightRig rig="threePt" dir="t"/>
          </a:scene3d>
        </p:spPr>
      </p:pic>
      <p:pic>
        <p:nvPicPr>
          <p:cNvPr id="17" name="Picture 15" descr="C:\Documents and Settings\User\Мои документы\фото откр.зан.сред.гр 2016\Изображение 139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86446" y="3643314"/>
            <a:ext cx="3212956" cy="2880000"/>
          </a:xfrm>
          <a:prstGeom prst="rect">
            <a:avLst/>
          </a:prstGeom>
          <a:noFill/>
          <a:effectLst>
            <a:softEdge rad="127000"/>
          </a:effectLst>
          <a:scene3d>
            <a:camera prst="isometricOffAxis2Left"/>
            <a:lightRig rig="threePt" dir="t"/>
          </a:scene3d>
        </p:spPr>
      </p:pic>
      <p:sp>
        <p:nvSpPr>
          <p:cNvPr id="20" name="TextBox 19"/>
          <p:cNvSpPr txBox="1"/>
          <p:nvPr/>
        </p:nvSpPr>
        <p:spPr>
          <a:xfrm>
            <a:off x="1000100" y="2714620"/>
            <a:ext cx="75724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Средняя группа 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«Сказка о глупом мышонке»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sun37.ru/wp-content/uploads/2014/11/5AB2807EA0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852936"/>
            <a:ext cx="4273549" cy="3716759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2976" y="1571612"/>
            <a:ext cx="6858048" cy="2643206"/>
          </a:xfrm>
        </p:spPr>
        <p:txBody>
          <a:bodyPr>
            <a:normAutofit fontScale="85000" lnSpcReduction="20000"/>
          </a:bodyPr>
          <a:lstStyle/>
          <a:p>
            <a:r>
              <a:rPr lang="ru-RU" sz="6600" dirty="0" smtClean="0"/>
              <a:t>СПАСИБО</a:t>
            </a:r>
          </a:p>
          <a:p>
            <a:r>
              <a:rPr lang="ru-RU" sz="6600" dirty="0" smtClean="0"/>
              <a:t> ЗА </a:t>
            </a:r>
          </a:p>
          <a:p>
            <a:r>
              <a:rPr lang="ru-RU" sz="6600" dirty="0" smtClean="0"/>
              <a:t>ВНИМАНИЕ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val="3417931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714356"/>
            <a:ext cx="7572428" cy="1000131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КУЛЬТУРНЫЕ ПРАКТИКИ</a:t>
            </a:r>
            <a:endParaRPr lang="ru-RU" sz="2800" dirty="0"/>
          </a:p>
        </p:txBody>
      </p:sp>
      <p:pic>
        <p:nvPicPr>
          <p:cNvPr id="6" name="Picture 2" descr="http://sun37.ru/wp-content/uploads/2014/11/5AB2807EA0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020" y="3068960"/>
            <a:ext cx="3960440" cy="3444444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2976" y="1928802"/>
            <a:ext cx="7500990" cy="3929090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Во второй половине дня организуются разнообразные культурные практики, ориентированные на проявление детьми самостоятельности и творчества в разных видах деятельности. В культурных практиках воспитателем создается атмосфера свободы выбора, творческого обмена и      самовыражения, сотрудничества </a:t>
            </a:r>
          </a:p>
          <a:p>
            <a:r>
              <a:rPr lang="ru-RU" dirty="0" smtClean="0"/>
              <a:t>взрослого и детей.   </a:t>
            </a:r>
          </a:p>
          <a:p>
            <a:r>
              <a:rPr lang="ru-RU" dirty="0" smtClean="0"/>
              <a:t>Организация культурных </a:t>
            </a:r>
          </a:p>
          <a:p>
            <a:r>
              <a:rPr lang="ru-RU" dirty="0" smtClean="0"/>
              <a:t>практик носит </a:t>
            </a:r>
          </a:p>
          <a:p>
            <a:r>
              <a:rPr lang="ru-RU" dirty="0" smtClean="0"/>
              <a:t>преимущественно </a:t>
            </a:r>
          </a:p>
          <a:p>
            <a:r>
              <a:rPr lang="ru-RU" dirty="0" smtClean="0"/>
              <a:t>подгрупповой характер. </a:t>
            </a:r>
          </a:p>
          <a:p>
            <a:endParaRPr lang="ru-RU" dirty="0"/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0" y="0"/>
            <a:ext cx="26161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7931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User\Мои документы\Мои рисунки\Рисунок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50" y="-214313"/>
            <a:ext cx="9715500" cy="728662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286116" y="3357562"/>
            <a:ext cx="914400" cy="9144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714876" y="3000372"/>
            <a:ext cx="914400" cy="914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143636" y="3214686"/>
            <a:ext cx="914400" cy="914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7030A0"/>
                </a:solidFill>
                <a:latin typeface="Comic Sans MS" pitchFamily="66" charset="0"/>
              </a:rPr>
              <a:t>Сенсорный игровой интеллектуальный тренинг</a:t>
            </a:r>
            <a:endParaRPr lang="ru-RU" sz="44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85720" y="4500570"/>
            <a:ext cx="1200152" cy="1214446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7715240" y="1285860"/>
            <a:ext cx="1428760" cy="142876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5-конечная звезда 10"/>
          <p:cNvSpPr/>
          <p:nvPr/>
        </p:nvSpPr>
        <p:spPr>
          <a:xfrm>
            <a:off x="7715272" y="5500702"/>
            <a:ext cx="914400" cy="9144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5-конечная звезда 11"/>
          <p:cNvSpPr/>
          <p:nvPr/>
        </p:nvSpPr>
        <p:spPr>
          <a:xfrm>
            <a:off x="5929322" y="5000636"/>
            <a:ext cx="1428760" cy="1357322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5-конечная звезда 12"/>
          <p:cNvSpPr/>
          <p:nvPr/>
        </p:nvSpPr>
        <p:spPr>
          <a:xfrm>
            <a:off x="7500958" y="4714884"/>
            <a:ext cx="628648" cy="55721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Ромб 14"/>
          <p:cNvSpPr/>
          <p:nvPr/>
        </p:nvSpPr>
        <p:spPr>
          <a:xfrm>
            <a:off x="3071802" y="5786454"/>
            <a:ext cx="914400" cy="914400"/>
          </a:xfrm>
          <a:prstGeom prst="diamond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Ромб 15"/>
          <p:cNvSpPr/>
          <p:nvPr/>
        </p:nvSpPr>
        <p:spPr>
          <a:xfrm rot="2194911">
            <a:off x="-142908" y="0"/>
            <a:ext cx="914400" cy="1500174"/>
          </a:xfrm>
          <a:prstGeom prst="diamon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7925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C:\Documents and Settings\User\Мои документы\Мои рисунки\Рисунок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50" y="-214313"/>
            <a:ext cx="9715500" cy="7286626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0" y="1196752"/>
            <a:ext cx="9252520" cy="511256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8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Сенсорно - интеллектуальный тренинг </a:t>
            </a:r>
            <a:r>
              <a:rPr lang="ru-RU" sz="28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– система заданий, преимущественно игрового характера, обеспечивающая становление системы сенсорных эталонов (цвета, формы, пространственных отношений и др.), способов интеллектуальной деятельности (умение сравнивать, классифицировать, составлять, систематизировать по какому-либо признаку и пр.). Сюда относятся развивающие игры, логические упражнения, занимательные задачи.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Шаблон &quot;Радуга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7" name="Picture 3" descr="F:\фото открытые занятия\фото  открытое занятие 1мл\IMG_08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88640"/>
            <a:ext cx="3689410" cy="3600000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028" name="Picture 4" descr="F:\фото открытые занятия\фото  открытое занятие 1мл\IMG_08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476672"/>
            <a:ext cx="2944261" cy="3095744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029" name="Picture 5" descr="F:\фото открытые занятия\фото  открытое занятие 1мл\IMG_082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3500438"/>
            <a:ext cx="5486551" cy="3023920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43636" y="1643050"/>
            <a:ext cx="2824829" cy="460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9" name="TextBox 8"/>
          <p:cNvSpPr txBox="1"/>
          <p:nvPr/>
        </p:nvSpPr>
        <p:spPr>
          <a:xfrm>
            <a:off x="6198728" y="852628"/>
            <a:ext cx="271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Book Antiqua" pitchFamily="18" charset="0"/>
              </a:rPr>
              <a:t>1-я младшая группа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Шаблон &quot;Радуга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2008" y="0"/>
            <a:ext cx="9144000" cy="6858000"/>
          </a:xfrm>
          <a:prstGeom prst="rect">
            <a:avLst/>
          </a:prstGeom>
          <a:noFill/>
        </p:spPr>
      </p:pic>
      <p:pic>
        <p:nvPicPr>
          <p:cNvPr id="16388" name="Picture 4" descr="F:\фото открытые занятия\фото открытые занятия 2 мл\IMG_08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26489"/>
            <a:ext cx="3960440" cy="3121601"/>
          </a:xfrm>
          <a:prstGeom prst="round2DiagRect">
            <a:avLst/>
          </a:prstGeom>
          <a:noFill/>
          <a:effectLst>
            <a:softEdge rad="127000"/>
          </a:effectLst>
        </p:spPr>
      </p:pic>
      <p:pic>
        <p:nvPicPr>
          <p:cNvPr id="10" name="Рисунок 9" descr="http://ds-rodnichok.ru/wp-content/uploads/2018/09/Zj9LlP2gfYo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319" y="3212976"/>
            <a:ext cx="4115705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https://www.maam.ru/upload/blogs/detsad-213089-1427635963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7280" y="2971656"/>
            <a:ext cx="2736304" cy="3578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 descr="https://www.maam.ru/upload/blogs/d34ec7329ca75bcf096524acca1bdd8f.jpg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5729" y="188640"/>
            <a:ext cx="3710688" cy="27830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Documents and Settings\User\Мои документы\Мои рисунки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04788"/>
            <a:ext cx="9753600" cy="7267576"/>
          </a:xfrm>
          <a:prstGeom prst="rect">
            <a:avLst/>
          </a:prstGeom>
          <a:noFill/>
        </p:spPr>
      </p:pic>
      <p:pic>
        <p:nvPicPr>
          <p:cNvPr id="7" name="Picture 4" descr="C:\Documents and Settings\User\Мои документы\Мои рисунки\Рисунок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57222" y="-285776"/>
            <a:ext cx="9715568" cy="7286676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071539" y="1428736"/>
            <a:ext cx="6929486" cy="1754326"/>
          </a:xfrm>
          <a:prstGeom prst="rect">
            <a:avLst/>
          </a:prstGeom>
          <a:solidFill>
            <a:srgbClr val="92D050"/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Творческая мастерская</a:t>
            </a:r>
            <a:endParaRPr lang="ru-RU" sz="5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Documents and Settings\User\Мои документы\Мои рисунки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04788"/>
            <a:ext cx="9753600" cy="7267576"/>
          </a:xfrm>
          <a:prstGeom prst="rect">
            <a:avLst/>
          </a:prstGeom>
          <a:noFill/>
        </p:spPr>
      </p:pic>
      <p:pic>
        <p:nvPicPr>
          <p:cNvPr id="7" name="Picture 4" descr="C:\Documents and Settings\User\Мои документы\Мои рисунки\Рисунок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85784" y="-285776"/>
            <a:ext cx="9715568" cy="7286676"/>
          </a:xfrm>
          <a:prstGeom prst="rect">
            <a:avLst/>
          </a:prstGeom>
          <a:noFill/>
        </p:spPr>
      </p:pic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139012" y="571480"/>
            <a:ext cx="379004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928669"/>
            <a:ext cx="900115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000" b="1" dirty="0" smtClean="0">
                <a:solidFill>
                  <a:srgbClr val="FF0000"/>
                </a:solidFill>
                <a:latin typeface="Book Antiqua" pitchFamily="18" charset="0"/>
              </a:rPr>
              <a:t>Творческая мастерская </a:t>
            </a:r>
            <a:r>
              <a:rPr lang="ru-RU" sz="2000" dirty="0" smtClean="0">
                <a:latin typeface="Book Antiqua" pitchFamily="18" charset="0"/>
              </a:rPr>
              <a:t>предоставляет детям условия для использования и применения знаний и умений. Мастерские разнообразны по своей тематике, содержанию, например, занятия рукоделием, приобщение к народным промыслам, просмотр познавательных презентаций, оформление художественной галереи, книжного уголка или библиотеки, игры и коллекционирование. Начало мастерской – это обычно задание вокруг слова, мелодии, рисунка, предмета, воспоминания. Далее следует работа с самым разнообразным материалом: словом, звуком, цветом, природными материалами,            схемами и моделями.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Book Antiqua" pitchFamily="18" charset="0"/>
              </a:rPr>
              <a:t>                                 Результатом работы в творческой мастерской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Book Antiqua" pitchFamily="18" charset="0"/>
              </a:rPr>
              <a:t>                               является создание книг-самоделок, детских журналов ,                 составление маршрутов путешествия на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Book Antiqua" pitchFamily="18" charset="0"/>
              </a:rPr>
              <a:t>природу, оформление коллекции,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Book Antiqua" pitchFamily="18" charset="0"/>
              </a:rPr>
              <a:t>                  создание продуктов детского рукоделия и пр.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 descr="C:\Documents and Settings\User\Мои документы\шаблоны для презентации\1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41551"/>
          </a:xfrm>
          <a:prstGeom prst="rect">
            <a:avLst/>
          </a:prstGeom>
          <a:noFill/>
        </p:spPr>
      </p:pic>
      <p:pic>
        <p:nvPicPr>
          <p:cNvPr id="2049" name="Picture 1" descr="C:\Documents and Settings\User\Мои документы\Мои рисунки\MainMini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pic>
        <p:nvPicPr>
          <p:cNvPr id="2051" name="Picture 3" descr="F:\фото открытые занятия\фото откр.зан. разновозрастная\IMG_076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68" y="214290"/>
            <a:ext cx="2399923" cy="1800000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052" name="Picture 4" descr="F:\фото открытые занятия\фото откр.зан. разновозрастная\IMG_077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72198" y="357166"/>
            <a:ext cx="2966604" cy="2626963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053" name="Picture 5" descr="F:\фото открытые занятия\фото откр.зан. разновозрастная\IMG_077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44" y="142852"/>
            <a:ext cx="2798754" cy="2880000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054" name="Picture 6" descr="F:\фото открытые занятия\фото откр.зан. разновозрастная\IMG_078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43636" y="3857628"/>
            <a:ext cx="2882478" cy="2880000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055" name="Picture 7" descr="F:\фото открытые занятия\фото откр.зан. разновозрастная\IMG_079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00364" y="4714884"/>
            <a:ext cx="2820891" cy="1970092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056" name="Picture 8" descr="F:\фото открытые занятия\фото откр.зан. разновозрастная\IMG_079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3707384"/>
            <a:ext cx="2881001" cy="3030244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2" name="Picture 2" descr="F:\фото открытые занятия\фото откр.зан. разновозрастная\IMG_0761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771800" y="1945951"/>
            <a:ext cx="3425390" cy="2076356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  <a:softEdge rad="127000"/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5" name="TextBox 14"/>
          <p:cNvSpPr txBox="1"/>
          <p:nvPr/>
        </p:nvSpPr>
        <p:spPr>
          <a:xfrm>
            <a:off x="2846937" y="4286256"/>
            <a:ext cx="3429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Кукла-оберег «Солнечный конь»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613</TotalTime>
  <Words>446</Words>
  <Application>Microsoft Office PowerPoint</Application>
  <PresentationFormat>Экран (4:3)</PresentationFormat>
  <Paragraphs>48</Paragraphs>
  <Slides>18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МБДОУ № 1 «РОМАШКА»</vt:lpstr>
      <vt:lpstr>КУЛЬТУРНЫЕ ПРАКТИКИ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SAMSUNG</dc:creator>
  <cp:lastModifiedBy>Мама</cp:lastModifiedBy>
  <cp:revision>76</cp:revision>
  <dcterms:created xsi:type="dcterms:W3CDTF">2014-08-14T12:42:04Z</dcterms:created>
  <dcterms:modified xsi:type="dcterms:W3CDTF">2019-04-16T17:38:31Z</dcterms:modified>
</cp:coreProperties>
</file>