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62" r:id="rId2"/>
    <p:sldId id="266" r:id="rId3"/>
    <p:sldId id="264" r:id="rId4"/>
    <p:sldId id="301" r:id="rId5"/>
    <p:sldId id="302" r:id="rId6"/>
    <p:sldId id="303" r:id="rId7"/>
    <p:sldId id="304" r:id="rId8"/>
    <p:sldId id="305" r:id="rId9"/>
    <p:sldId id="307" r:id="rId10"/>
    <p:sldId id="308" r:id="rId11"/>
    <p:sldId id="275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000"/>
    <a:srgbClr val="194B32"/>
    <a:srgbClr val="006600"/>
    <a:srgbClr val="007A00"/>
    <a:srgbClr val="CC0000"/>
    <a:srgbClr val="6C0000"/>
    <a:srgbClr val="753805"/>
    <a:srgbClr val="7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86738" autoAdjust="0"/>
  </p:normalViewPr>
  <p:slideViewPr>
    <p:cSldViewPr>
      <p:cViewPr varScale="1">
        <p:scale>
          <a:sx n="104" d="100"/>
          <a:sy n="104" d="100"/>
        </p:scale>
        <p:origin x="1830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F79B17-34AA-4338-940A-0D60CA4B2FF1}" type="datetimeFigureOut">
              <a:rPr lang="ru-RU" smtClean="0"/>
              <a:pPr/>
              <a:t>11.02.2022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BBA391-4196-404D-96C1-0B46777AB2C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BBA391-4196-404D-96C1-0B46777AB2C1}" type="slidenum">
              <a:rPr lang="ru-RU" smtClean="0"/>
              <a:pPr/>
              <a:t>2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11.02.2022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11.02.2022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11.02.2022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11.02.2022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11.02.2022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11.02.2022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11.02.2022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11.02.2022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11.02.2022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11.02.2022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11.02.2022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86DDDE-3C24-42F7-AD86-2E92357493A0}" type="datetimeFigureOut">
              <a:rPr lang="ru-RU" smtClean="0"/>
              <a:pPr/>
              <a:t>11.02.2022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AE15F-6247-4BFE-8560-255CB9D3AF3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edg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260648"/>
            <a:ext cx="7093296" cy="1512168"/>
          </a:xfrm>
        </p:spPr>
        <p:txBody>
          <a:bodyPr>
            <a:normAutofit fontScale="90000"/>
          </a:bodyPr>
          <a:lstStyle/>
          <a:p>
            <a:r>
              <a:rPr lang="ru-RU" sz="2000" b="1" dirty="0"/>
              <a:t>МУНИЦИПАЛЬНОЕ БЮДЖЕТНОЕ ДОШКОЛЬНОЕ ОБРАЗОВАТЕЛЬНОЕ УЧРЕЖДЕНИЕ (ЯСЛИ - САД) №1 «РОМАШКА»МУНИЦИПАЛЬНОГО ОБРАЗОВАНИЯ ГОРОДСКОЙ ОКРУГ КРАСНОПЕРЕКОПСК РЕСПУБЛИКИ КРЫМ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0" y="4506344"/>
            <a:ext cx="3599892" cy="864096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ru-RU" dirty="0" err="1">
                <a:solidFill>
                  <a:srgbClr val="007A00"/>
                </a:solidFill>
              </a:rPr>
              <a:t>Швецова</a:t>
            </a:r>
            <a:r>
              <a:rPr lang="ru-RU" dirty="0">
                <a:solidFill>
                  <a:srgbClr val="007A00"/>
                </a:solidFill>
              </a:rPr>
              <a:t> Злата</a:t>
            </a:r>
          </a:p>
          <a:p>
            <a:pPr>
              <a:lnSpc>
                <a:spcPct val="110000"/>
              </a:lnSpc>
            </a:pPr>
            <a:r>
              <a:rPr lang="ru-RU" b="1" dirty="0">
                <a:solidFill>
                  <a:srgbClr val="007A00"/>
                </a:solidFill>
              </a:rPr>
              <a:t>5 лет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371398" y="6165304"/>
            <a:ext cx="2599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dirty="0"/>
              <a:t>Красноперекопск, 2022г.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75387" y="2187019"/>
            <a:ext cx="4572000" cy="249299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rgbClr val="007A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  <a:br>
              <a:rPr lang="ru-RU" sz="2400" b="1" dirty="0">
                <a:solidFill>
                  <a:srgbClr val="007A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7A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«Как я выращивала пшеницу»</a:t>
            </a:r>
            <a:br>
              <a:rPr lang="ru-RU" sz="2400" b="1" dirty="0">
                <a:solidFill>
                  <a:srgbClr val="007A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7A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старшая группа «Звездочки»</a:t>
            </a:r>
            <a:br>
              <a:rPr lang="ru-RU" sz="2400" b="1" dirty="0">
                <a:solidFill>
                  <a:srgbClr val="007A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7A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rgbClr val="007A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7A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rgbClr val="007A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194B32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35" y="3693368"/>
            <a:ext cx="3707904" cy="24719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edg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76672"/>
            <a:ext cx="3312368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7A00"/>
                </a:solidFill>
              </a:rPr>
              <a:t>Пшеница</a:t>
            </a:r>
            <a:br>
              <a:rPr lang="ru-RU" sz="2400" b="1" dirty="0">
                <a:solidFill>
                  <a:srgbClr val="007A00"/>
                </a:solidFill>
              </a:rPr>
            </a:br>
            <a:r>
              <a:rPr lang="ru-RU" sz="2400" b="1" dirty="0">
                <a:solidFill>
                  <a:srgbClr val="007A00"/>
                </a:solidFill>
              </a:rPr>
              <a:t>Наталья </a:t>
            </a:r>
            <a:r>
              <a:rPr lang="ru-RU" sz="2400" b="1" dirty="0" err="1">
                <a:solidFill>
                  <a:srgbClr val="007A00"/>
                </a:solidFill>
              </a:rPr>
              <a:t>Нуркенова</a:t>
            </a:r>
            <a:endParaRPr lang="ru-RU" sz="2400" b="1" dirty="0">
              <a:solidFill>
                <a:srgbClr val="007A00"/>
              </a:solidFill>
            </a:endParaRPr>
          </a:p>
          <a:p>
            <a:pPr algn="ctr"/>
            <a:r>
              <a:rPr lang="ru-RU" sz="2400" b="1" dirty="0">
                <a:solidFill>
                  <a:srgbClr val="007A00"/>
                </a:solidFill>
              </a:rPr>
              <a:t/>
            </a:r>
            <a:br>
              <a:rPr lang="ru-RU" sz="2400" b="1" dirty="0">
                <a:solidFill>
                  <a:srgbClr val="007A00"/>
                </a:solidFill>
              </a:rPr>
            </a:br>
            <a:r>
              <a:rPr lang="ru-RU" sz="2000" dirty="0">
                <a:solidFill>
                  <a:srgbClr val="007A00"/>
                </a:solidFill>
              </a:rPr>
              <a:t> У пшеницы путь особый,</a:t>
            </a:r>
            <a:br>
              <a:rPr lang="ru-RU" sz="2000" dirty="0">
                <a:solidFill>
                  <a:srgbClr val="007A00"/>
                </a:solidFill>
              </a:rPr>
            </a:br>
            <a:r>
              <a:rPr lang="ru-RU" sz="2000" dirty="0">
                <a:solidFill>
                  <a:srgbClr val="007A00"/>
                </a:solidFill>
              </a:rPr>
              <a:t> Чтобы зёрна стали сдобой</a:t>
            </a:r>
            <a:br>
              <a:rPr lang="ru-RU" sz="2000" dirty="0">
                <a:solidFill>
                  <a:srgbClr val="007A00"/>
                </a:solidFill>
              </a:rPr>
            </a:br>
            <a:r>
              <a:rPr lang="ru-RU" sz="2000" dirty="0">
                <a:solidFill>
                  <a:srgbClr val="007A00"/>
                </a:solidFill>
              </a:rPr>
              <a:t> Нужно солнышком налиться,</a:t>
            </a:r>
            <a:br>
              <a:rPr lang="ru-RU" sz="2000" dirty="0">
                <a:solidFill>
                  <a:srgbClr val="007A00"/>
                </a:solidFill>
              </a:rPr>
            </a:br>
            <a:r>
              <a:rPr lang="ru-RU" sz="2000" dirty="0">
                <a:solidFill>
                  <a:srgbClr val="007A00"/>
                </a:solidFill>
              </a:rPr>
              <a:t> Дождевой воды напиться,</a:t>
            </a:r>
            <a:br>
              <a:rPr lang="ru-RU" sz="2000" dirty="0">
                <a:solidFill>
                  <a:srgbClr val="007A00"/>
                </a:solidFill>
              </a:rPr>
            </a:br>
            <a:r>
              <a:rPr lang="ru-RU" sz="2000" dirty="0">
                <a:solidFill>
                  <a:srgbClr val="007A00"/>
                </a:solidFill>
              </a:rPr>
              <a:t> Постоять  под небесами</a:t>
            </a:r>
            <a:br>
              <a:rPr lang="ru-RU" sz="2000" dirty="0">
                <a:solidFill>
                  <a:srgbClr val="007A00"/>
                </a:solidFill>
              </a:rPr>
            </a:br>
            <a:r>
              <a:rPr lang="ru-RU" sz="2000" dirty="0">
                <a:solidFill>
                  <a:srgbClr val="007A00"/>
                </a:solidFill>
              </a:rPr>
              <a:t> Золотыми колосками,</a:t>
            </a:r>
            <a:br>
              <a:rPr lang="ru-RU" sz="2000" dirty="0">
                <a:solidFill>
                  <a:srgbClr val="007A00"/>
                </a:solidFill>
              </a:rPr>
            </a:br>
            <a:r>
              <a:rPr lang="ru-RU" sz="2000" dirty="0">
                <a:solidFill>
                  <a:srgbClr val="007A00"/>
                </a:solidFill>
              </a:rPr>
              <a:t> Покачаться на ветру</a:t>
            </a:r>
            <a:br>
              <a:rPr lang="ru-RU" sz="2000" dirty="0">
                <a:solidFill>
                  <a:srgbClr val="007A00"/>
                </a:solidFill>
              </a:rPr>
            </a:br>
            <a:r>
              <a:rPr lang="ru-RU" sz="2000" dirty="0">
                <a:solidFill>
                  <a:srgbClr val="007A00"/>
                </a:solidFill>
              </a:rPr>
              <a:t> И однажды поутру</a:t>
            </a:r>
            <a:br>
              <a:rPr lang="ru-RU" sz="2000" dirty="0">
                <a:solidFill>
                  <a:srgbClr val="007A00"/>
                </a:solidFill>
              </a:rPr>
            </a:br>
            <a:r>
              <a:rPr lang="ru-RU" sz="2000" dirty="0">
                <a:solidFill>
                  <a:srgbClr val="007A00"/>
                </a:solidFill>
              </a:rPr>
              <a:t> Соберут в снопы пшеницу,</a:t>
            </a:r>
            <a:br>
              <a:rPr lang="ru-RU" sz="2000" dirty="0">
                <a:solidFill>
                  <a:srgbClr val="007A00"/>
                </a:solidFill>
              </a:rPr>
            </a:br>
            <a:r>
              <a:rPr lang="ru-RU" sz="2000" dirty="0">
                <a:solidFill>
                  <a:srgbClr val="007A00"/>
                </a:solidFill>
              </a:rPr>
              <a:t> Увезут в село, в станицу</a:t>
            </a:r>
            <a:br>
              <a:rPr lang="ru-RU" sz="2000" dirty="0">
                <a:solidFill>
                  <a:srgbClr val="007A00"/>
                </a:solidFill>
              </a:rPr>
            </a:br>
            <a:r>
              <a:rPr lang="ru-RU" sz="2000" dirty="0">
                <a:solidFill>
                  <a:srgbClr val="007A00"/>
                </a:solidFill>
              </a:rPr>
              <a:t> На крылатой  мельнице</a:t>
            </a:r>
            <a:br>
              <a:rPr lang="ru-RU" sz="2000" dirty="0">
                <a:solidFill>
                  <a:srgbClr val="007A00"/>
                </a:solidFill>
              </a:rPr>
            </a:br>
            <a:r>
              <a:rPr lang="ru-RU" sz="2000" dirty="0">
                <a:solidFill>
                  <a:srgbClr val="007A00"/>
                </a:solidFill>
              </a:rPr>
              <a:t> зёрна перемелются</a:t>
            </a:r>
            <a:br>
              <a:rPr lang="ru-RU" sz="2000" dirty="0">
                <a:solidFill>
                  <a:srgbClr val="007A00"/>
                </a:solidFill>
              </a:rPr>
            </a:br>
            <a:r>
              <a:rPr lang="ru-RU" sz="2000" dirty="0">
                <a:solidFill>
                  <a:srgbClr val="007A00"/>
                </a:solidFill>
              </a:rPr>
              <a:t> чьей-то доброю рукой</a:t>
            </a:r>
            <a:br>
              <a:rPr lang="ru-RU" sz="2000" dirty="0">
                <a:solidFill>
                  <a:srgbClr val="007A00"/>
                </a:solidFill>
              </a:rPr>
            </a:br>
            <a:r>
              <a:rPr lang="ru-RU" sz="2000" dirty="0">
                <a:solidFill>
                  <a:srgbClr val="007A00"/>
                </a:solidFill>
              </a:rPr>
              <a:t> Станут зёрнышки мукой.</a:t>
            </a:r>
            <a:br>
              <a:rPr lang="ru-RU" sz="2000" dirty="0">
                <a:solidFill>
                  <a:srgbClr val="007A00"/>
                </a:solidFill>
              </a:rPr>
            </a:br>
            <a:endParaRPr lang="ru-RU" sz="2000" dirty="0">
              <a:solidFill>
                <a:srgbClr val="007A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60648"/>
            <a:ext cx="5060020" cy="6237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8479059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4840" y="4910294"/>
            <a:ext cx="5869160" cy="1143000"/>
          </a:xfrm>
        </p:spPr>
        <p:txBody>
          <a:bodyPr/>
          <a:lstStyle/>
          <a:p>
            <a:r>
              <a:rPr lang="ru-RU" b="1" dirty="0">
                <a:solidFill>
                  <a:srgbClr val="007A00"/>
                </a:solidFill>
              </a:rPr>
              <a:t>Спасибо за внимание!</a:t>
            </a:r>
          </a:p>
        </p:txBody>
      </p:sp>
      <p:pic>
        <p:nvPicPr>
          <p:cNvPr id="5" name="Рисунок 4" descr="28270713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704" y="260648"/>
            <a:ext cx="6192688" cy="49959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4617756"/>
            <a:ext cx="3342873" cy="2232248"/>
          </a:xfrm>
          <a:prstGeom prst="rect">
            <a:avLst/>
          </a:prstGeom>
        </p:spPr>
      </p:pic>
    </p:spTree>
  </p:cSld>
  <p:clrMapOvr>
    <a:masterClrMapping/>
  </p:clrMapOvr>
  <p:transition spd="slow">
    <p:strips dir="r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4"/>
          <p:cNvSpPr>
            <a:spLocks noGrp="1"/>
          </p:cNvSpPr>
          <p:nvPr>
            <p:ph type="title"/>
          </p:nvPr>
        </p:nvSpPr>
        <p:spPr>
          <a:xfrm>
            <a:off x="4355976" y="410176"/>
            <a:ext cx="417646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rgbClr val="007A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Всё хорошее в людях – из детства!</a:t>
            </a:r>
          </a:p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rgbClr val="007A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Как истоки добра пробудить?</a:t>
            </a:r>
          </a:p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rgbClr val="007A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Прикоснуться к природе всем сердцем:</a:t>
            </a:r>
          </a:p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rgbClr val="007A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Удивиться, узнать, полюбить!</a:t>
            </a:r>
          </a:p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rgbClr val="007A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Мы хотим, чтоб земля расцветала,</a:t>
            </a:r>
          </a:p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rgbClr val="007A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И росли, как цветы, малыши,</a:t>
            </a:r>
          </a:p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rgbClr val="007A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Чтоб для них экология стала</a:t>
            </a:r>
          </a:p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rgbClr val="007A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Не наукой, а частью души!</a:t>
            </a:r>
          </a:p>
          <a:p>
            <a:pPr algn="ctr">
              <a:spcAft>
                <a:spcPts val="0"/>
              </a:spcAft>
            </a:pPr>
            <a:r>
              <a:rPr lang="ru-RU" sz="2400" b="1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В. Сухомлинский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95736" y="2420888"/>
            <a:ext cx="1648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>
                <a:solidFill>
                  <a:srgbClr val="FF0000"/>
                </a:solidFill>
              </a:rPr>
              <a:t>Фставить</a:t>
            </a:r>
            <a:r>
              <a:rPr lang="ru-RU" dirty="0">
                <a:solidFill>
                  <a:srgbClr val="FF0000"/>
                </a:solidFill>
              </a:rPr>
              <a:t> фото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C65D82F-89C7-466C-9EB1-8DCC9B07E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160" y="420666"/>
            <a:ext cx="3715816" cy="6016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51520" y="796256"/>
            <a:ext cx="669674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7A00"/>
                </a:solidFill>
              </a:rPr>
              <a:t>1. Рассматривание семян  пшеницы</a:t>
            </a:r>
            <a:br>
              <a:rPr lang="ru-RU" dirty="0">
                <a:solidFill>
                  <a:srgbClr val="007A00"/>
                </a:solidFill>
              </a:rPr>
            </a:br>
            <a:r>
              <a:rPr lang="ru-RU" dirty="0">
                <a:solidFill>
                  <a:srgbClr val="007A00"/>
                </a:solidFill>
              </a:rPr>
              <a:t>2. Замачивание пшеницы для прорастания.</a:t>
            </a:r>
            <a:br>
              <a:rPr lang="ru-RU" dirty="0">
                <a:solidFill>
                  <a:srgbClr val="007A00"/>
                </a:solidFill>
              </a:rPr>
            </a:br>
            <a:r>
              <a:rPr lang="ru-RU" dirty="0">
                <a:solidFill>
                  <a:srgbClr val="007A00"/>
                </a:solidFill>
              </a:rPr>
              <a:t>3. Рассматривание пророщенных зёрен пшеницы и посадка их .</a:t>
            </a:r>
            <a:br>
              <a:rPr lang="ru-RU" dirty="0">
                <a:solidFill>
                  <a:srgbClr val="007A00"/>
                </a:solidFill>
              </a:rPr>
            </a:br>
            <a:r>
              <a:rPr lang="ru-RU" dirty="0">
                <a:solidFill>
                  <a:srgbClr val="007A00"/>
                </a:solidFill>
              </a:rPr>
              <a:t>4. Наблюдение за первыми всходами пшеницы.</a:t>
            </a:r>
            <a:br>
              <a:rPr lang="ru-RU" dirty="0">
                <a:solidFill>
                  <a:srgbClr val="007A00"/>
                </a:solidFill>
              </a:rPr>
            </a:br>
            <a:r>
              <a:rPr lang="ru-RU" dirty="0">
                <a:solidFill>
                  <a:srgbClr val="007A00"/>
                </a:solidFill>
              </a:rPr>
              <a:t>5. Наблюдение за активным ростом культуры. Дать понятие о том, что в данных условиях пшеница не даст колос.</a:t>
            </a:r>
            <a:br>
              <a:rPr lang="ru-RU" dirty="0">
                <a:solidFill>
                  <a:srgbClr val="007A00"/>
                </a:solidFill>
              </a:rPr>
            </a:br>
            <a:r>
              <a:rPr lang="ru-RU" dirty="0">
                <a:solidFill>
                  <a:srgbClr val="007A00"/>
                </a:solidFill>
              </a:rPr>
              <a:t>6. Фиксация всех наблюдений в календаре.</a:t>
            </a:r>
            <a:br>
              <a:rPr lang="ru-RU" dirty="0">
                <a:solidFill>
                  <a:srgbClr val="007A00"/>
                </a:solidFill>
              </a:rPr>
            </a:br>
            <a:r>
              <a:rPr lang="ru-RU" dirty="0">
                <a:solidFill>
                  <a:srgbClr val="007A00"/>
                </a:solidFill>
              </a:rPr>
              <a:t>7. итог работы. </a:t>
            </a:r>
          </a:p>
          <a:p>
            <a:r>
              <a:rPr lang="ru-RU" dirty="0">
                <a:solidFill>
                  <a:srgbClr val="007A00"/>
                </a:solidFill>
              </a:rPr>
              <a:t>Цель: вырастить пшеницу.</a:t>
            </a:r>
          </a:p>
          <a:p>
            <a:r>
              <a:rPr lang="ru-RU" dirty="0">
                <a:solidFill>
                  <a:srgbClr val="007A00"/>
                </a:solidFill>
              </a:rPr>
              <a:t>Выяснить условия, необходимые для роста и развития.</a:t>
            </a:r>
          </a:p>
          <a:p>
            <a:r>
              <a:rPr lang="ru-RU" dirty="0">
                <a:solidFill>
                  <a:srgbClr val="007A00"/>
                </a:solidFill>
              </a:rPr>
              <a:t>Научиться ухаживать за растением .</a:t>
            </a:r>
          </a:p>
          <a:p>
            <a:r>
              <a:rPr lang="ru-RU" dirty="0">
                <a:solidFill>
                  <a:srgbClr val="007A00"/>
                </a:solidFill>
              </a:rPr>
              <a:t>Задачи:1. Производить посев семян.</a:t>
            </a:r>
            <a:endParaRPr lang="ru-RU" dirty="0">
              <a:solidFill>
                <a:srgbClr val="005000"/>
              </a:solidFill>
            </a:endParaRPr>
          </a:p>
          <a:p>
            <a:pPr lvl="0" algn="just" fontAlgn="base"/>
            <a:r>
              <a:rPr lang="ru-RU" dirty="0">
                <a:solidFill>
                  <a:srgbClr val="005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Вести наблюдение, уход за  всходами</a:t>
            </a:r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lvl="0" algn="just" fontAlgn="base"/>
            <a:r>
              <a:rPr lang="ru-RU" dirty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Регистрировать результаты наблюдений.</a:t>
            </a:r>
          </a:p>
          <a:p>
            <a:pPr lvl="0"/>
            <a:r>
              <a:rPr lang="ru-RU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4.Изучить стихотворения и фольклорные произведения о пшенице.                               </a:t>
            </a:r>
            <a:endParaRPr lang="ru-RU" dirty="0">
              <a:solidFill>
                <a:srgbClr val="006600"/>
              </a:solidFill>
              <a:latin typeface="Calibri" panose="020F0502020204030204"/>
            </a:endParaRPr>
          </a:p>
          <a:p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051720" y="332656"/>
            <a:ext cx="52920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7A00"/>
                </a:solidFill>
              </a:rPr>
              <a:t>Перспективное планирование:</a:t>
            </a:r>
            <a:br>
              <a:rPr lang="ru-RU" sz="2800" b="1" dirty="0">
                <a:solidFill>
                  <a:srgbClr val="007A00"/>
                </a:solidFill>
              </a:rPr>
            </a:br>
            <a:endParaRPr lang="ru-RU" sz="2800" b="1" dirty="0">
              <a:solidFill>
                <a:srgbClr val="007A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2" y="4676678"/>
            <a:ext cx="3266609" cy="2181322"/>
          </a:xfrm>
          <a:prstGeom prst="rect">
            <a:avLst/>
          </a:prstGeom>
        </p:spPr>
      </p:pic>
    </p:spTree>
  </p:cSld>
  <p:clrMapOvr>
    <a:masterClrMapping/>
  </p:clrMapOvr>
  <p:transition>
    <p:wedg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476672"/>
            <a:ext cx="85689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7A00"/>
                </a:solidFill>
              </a:rPr>
              <a:t>Что меня побудило посадить зерна пшеницы?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4417" y="999893"/>
            <a:ext cx="5467123" cy="3077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608" y="999892"/>
            <a:ext cx="3145809" cy="5584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0104" y="4089370"/>
            <a:ext cx="3706689" cy="247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637728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260648"/>
            <a:ext cx="86409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7A00"/>
                </a:solidFill>
              </a:rPr>
              <a:t>Чудеса! Как может из такого маленького зернышка вырасти (озимая пшеница)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27094" y="1346304"/>
            <a:ext cx="34303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7A00"/>
                </a:solidFill>
              </a:rPr>
              <a:t>Я рассматривала зерно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090297" y="1363444"/>
            <a:ext cx="48659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7A00"/>
                </a:solidFill>
              </a:rPr>
              <a:t>Не забыла посмотреть через лупу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973798"/>
            <a:ext cx="4536504" cy="28233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2036" y="1958170"/>
            <a:ext cx="4470444" cy="28389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0683" y="4646710"/>
            <a:ext cx="3346649" cy="223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16637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19672" y="332656"/>
            <a:ext cx="61365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rgbClr val="007A00"/>
                </a:solidFill>
              </a:rPr>
              <a:t>ВОДА НЕОБХОДИМА РАСТЕНИЮ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1631588"/>
            <a:ext cx="38093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7A00"/>
                </a:solidFill>
              </a:rPr>
              <a:t>ЗАМОЧИЛА ПШЕНИЦУ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23928" y="1052156"/>
            <a:ext cx="50768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7A00"/>
                </a:solidFill>
              </a:rPr>
              <a:t>ЗАВЕРНУЛА В МОКРУЮ ТКАНЬ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31" y="2093253"/>
            <a:ext cx="4996549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8069" y="1525434"/>
            <a:ext cx="3048503" cy="4778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367" y="4901565"/>
            <a:ext cx="2986609" cy="199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097968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39752" y="260648"/>
            <a:ext cx="45503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007A00"/>
                </a:solidFill>
              </a:rPr>
              <a:t>Зернышки проклюнулись!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46291" y="809417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007A00"/>
                </a:solidFill>
              </a:rPr>
              <a:t>Семя в почве при достаточном содержании воды, тепла и воздуха  набухает и начинает прорастать..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335539" y="1145069"/>
            <a:ext cx="35861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7A00"/>
                </a:solidFill>
              </a:rPr>
              <a:t>Посадила зернышки в землю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166006"/>
            <a:ext cx="2664411" cy="4549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2" y="1988840"/>
            <a:ext cx="2720815" cy="4580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184" y="1571431"/>
            <a:ext cx="2554104" cy="44126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7623886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16632"/>
            <a:ext cx="864096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7A00"/>
                </a:solidFill>
              </a:rPr>
              <a:t>В землю зернышко попало, прорастать при свете   стало. Водой я  землю поливала и росточек подрастал. К свету и теплу тянулся и красавцем обернулся.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152" y="1484784"/>
            <a:ext cx="2905743" cy="49016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52" y="2780928"/>
            <a:ext cx="5637082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03832346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332656"/>
            <a:ext cx="8568952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solidFill>
                  <a:srgbClr val="007A00"/>
                </a:solidFill>
              </a:rPr>
              <a:t>Вывод: В результате опыта я узнала, что из зернышка может вырасти растение. Для его роста нужны: вода. свет, тепло, уход. Колоски не выросли, им необходимы другие условия. </a:t>
            </a:r>
          </a:p>
          <a:p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514A3F3-D227-4FE7-B7E8-B9A0BC6CE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2030969"/>
            <a:ext cx="2808312" cy="4624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11E7F20-919C-46BD-AA6C-A642213EA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2060848"/>
            <a:ext cx="2741224" cy="4617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52358466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6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C0000"/>
      </a:hlink>
      <a:folHlink>
        <a:srgbClr val="974806"/>
      </a:folHlink>
    </a:clrScheme>
    <a:fontScheme name="Другая 1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1690</TotalTime>
  <Words>475</Words>
  <Application>Microsoft Office PowerPoint</Application>
  <PresentationFormat>Экран (4:3)</PresentationFormat>
  <Paragraphs>41</Paragraphs>
  <Slides>11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Тема Office</vt:lpstr>
      <vt:lpstr>МУНИЦИПАЛЬНОЕ БЮДЖЕТНОЕ ДОШКОЛЬНОЕ ОБРАЗОВАТЕЛЬНОЕ УЧРЕЖДЕНИЕ (ЯСЛИ - САД) №1 «РОМАШКА»МУНИЦИПАЛЬНОГО ОБРАЗОВАНИЯ ГОРОДСКОЙ ОКРУГ КРАСНОПЕРЕКОПСК РЕСПУБЛИКИ КРЫМ</vt:lpstr>
      <vt:lpstr>Всё хорошее в людях – из детства! Как истоки добра пробудить? Прикоснуться к природе всем сердцем: Удивиться, узнать, полюбить! Мы хотим, чтоб земля расцветала, И росли, как цветы, малыши, Чтоб для них экология стала Не наукой, а частью души! В. Сухомлинский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Елена</dc:creator>
  <cp:lastModifiedBy>Администратор</cp:lastModifiedBy>
  <cp:revision>200</cp:revision>
  <dcterms:created xsi:type="dcterms:W3CDTF">2014-08-08T16:01:14Z</dcterms:created>
  <dcterms:modified xsi:type="dcterms:W3CDTF">2022-02-11T06:16:24Z</dcterms:modified>
</cp:coreProperties>
</file>