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3"/>
  </p:notesMasterIdLst>
  <p:sldIdLst>
    <p:sldId id="258" r:id="rId2"/>
    <p:sldId id="256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00FFFF"/>
    <a:srgbClr val="8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41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5F1304-C1E4-45BA-98BE-A513B4265905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89D34-FDFC-4715-94AB-31C99AF1550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76343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891821" y="5617774"/>
            <a:ext cx="7382935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89952" y="1016990"/>
            <a:ext cx="7179733" cy="4831643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990600" y="1009650"/>
            <a:ext cx="7179733" cy="4831643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769521" y="702069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7855433" y="749720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27201" y="1794935"/>
            <a:ext cx="5723468" cy="1828090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3736622"/>
            <a:ext cx="5712179" cy="15240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770676" y="5357592"/>
            <a:ext cx="1213821" cy="365125"/>
          </a:xfrm>
        </p:spPr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4044" y="5357592"/>
            <a:ext cx="5034845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213930" y="5357592"/>
            <a:ext cx="554023" cy="365125"/>
          </a:xfrm>
        </p:spPr>
        <p:txBody>
          <a:bodyPr/>
          <a:lstStyle>
            <a:lvl1pPr algn="ctr">
              <a:defRPr/>
            </a:lvl1pPr>
          </a:lstStyle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1" y="925690"/>
            <a:ext cx="1430867" cy="476391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8221" y="1106312"/>
            <a:ext cx="5178779" cy="440266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979" y="2239430"/>
            <a:ext cx="6254044" cy="1362075"/>
          </a:xfrm>
        </p:spPr>
        <p:txBody>
          <a:bodyPr anchor="b"/>
          <a:lstStyle>
            <a:lvl1pPr algn="ctr">
              <a:defRPr sz="4000" b="0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6267" y="3725334"/>
            <a:ext cx="6231467" cy="1309511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298448" y="2121407"/>
            <a:ext cx="3200400" cy="360273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63440" y="2119313"/>
            <a:ext cx="3200400" cy="36052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57869" y="2122312"/>
            <a:ext cx="2939521" cy="820208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0669" y="2122311"/>
            <a:ext cx="2944368" cy="822960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298448" y="2944368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5151" y="2944813"/>
            <a:ext cx="3227832" cy="27797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Freeform 1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 rot="60000">
            <a:off x="4471416" y="603504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 rot="21540000">
            <a:off x="749808" y="576072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9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8976" y="2020042"/>
            <a:ext cx="3064827" cy="1503037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60000">
            <a:off x="4854291" y="1150993"/>
            <a:ext cx="3020792" cy="4625489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48125" y="3623748"/>
            <a:ext cx="3048891" cy="2100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1698" y="5885672"/>
            <a:ext cx="1213821" cy="365125"/>
          </a:xfrm>
        </p:spPr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54" y="5829261"/>
            <a:ext cx="3522607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57313" y="5896961"/>
            <a:ext cx="554023" cy="365125"/>
          </a:xfrm>
        </p:spPr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1" name="Freeform 30"/>
          <p:cNvSpPr/>
          <p:nvPr/>
        </p:nvSpPr>
        <p:spPr>
          <a:xfrm rot="10800000">
            <a:off x="632177" y="6058038"/>
            <a:ext cx="772160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 rot="21540000">
            <a:off x="749204" y="576868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 rot="21540000">
            <a:off x="745058" y="575769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 rot="60000">
            <a:off x="4468872" y="605163"/>
            <a:ext cx="3788941" cy="5722296"/>
          </a:xfrm>
          <a:prstGeom prst="rect">
            <a:avLst/>
          </a:prstGeom>
          <a:solidFill>
            <a:schemeClr val="bg1"/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 rot="60000">
            <a:off x="4464768" y="603920"/>
            <a:ext cx="3788941" cy="5722296"/>
          </a:xfrm>
          <a:prstGeom prst="rect">
            <a:avLst/>
          </a:prstGeom>
          <a:blipFill dpi="0" rotWithShape="1">
            <a:blip r:embed="rId2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435684">
            <a:off x="2371106" y="293953"/>
            <a:ext cx="567831" cy="567830"/>
          </a:xfrm>
          <a:prstGeom prst="rect">
            <a:avLst/>
          </a:prstGeom>
          <a:noFill/>
        </p:spPr>
      </p:pic>
      <p:pic>
        <p:nvPicPr>
          <p:cNvPr id="15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096196">
            <a:off x="6279647" y="333163"/>
            <a:ext cx="566928" cy="566928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-60000">
            <a:off x="1106424" y="2020824"/>
            <a:ext cx="3063240" cy="1499616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60000">
            <a:off x="4898615" y="1207272"/>
            <a:ext cx="2913863" cy="4539412"/>
          </a:xfrm>
          <a:ln w="101600" cap="rnd">
            <a:solidFill>
              <a:srgbClr val="FFFFFF"/>
            </a:solidFill>
          </a:ln>
          <a:effectLst>
            <a:outerShdw blurRad="889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-60000">
            <a:off x="1152144" y="3621024"/>
            <a:ext cx="3044952" cy="210312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 rot="60000">
            <a:off x="6345936" y="5888737"/>
            <a:ext cx="1213821" cy="365125"/>
          </a:xfrm>
        </p:spPr>
        <p:txBody>
          <a:bodyPr/>
          <a:lstStyle/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 rot="-60000">
            <a:off x="914569" y="5831037"/>
            <a:ext cx="3319043" cy="365125"/>
          </a:xfr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 rot="60000">
            <a:off x="7562089" y="5900026"/>
            <a:ext cx="554023" cy="365125"/>
          </a:xfrm>
        </p:spPr>
        <p:txBody>
          <a:bodyPr/>
          <a:lstStyle/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8" name="Rectangle 7"/>
            <p:cNvSpPr/>
            <p:nvPr/>
          </p:nvSpPr>
          <p:spPr>
            <a:xfrm>
              <a:off x="0" y="0"/>
              <a:ext cx="71628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1765"/>
                  </a:srgbClr>
                </a:gs>
                <a:gs pos="60000">
                  <a:srgbClr val="FEFEFE">
                    <a:alpha val="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143000" y="0"/>
              <a:ext cx="8001000" cy="6858000"/>
            </a:xfrm>
            <a:prstGeom prst="rect">
              <a:avLst/>
            </a:prstGeom>
            <a:gradFill flip="none" rotWithShape="1">
              <a:gsLst>
                <a:gs pos="0">
                  <a:srgbClr val="010101">
                    <a:alpha val="56000"/>
                  </a:srgbClr>
                </a:gs>
                <a:gs pos="61000">
                  <a:srgbClr val="FEFEFE">
                    <a:alpha val="0"/>
                  </a:srgbClr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Freeform 9"/>
          <p:cNvSpPr/>
          <p:nvPr/>
        </p:nvSpPr>
        <p:spPr>
          <a:xfrm rot="10800000">
            <a:off x="628650" y="6069330"/>
            <a:ext cx="7920991" cy="537210"/>
          </a:xfrm>
          <a:custGeom>
            <a:avLst/>
            <a:gdLst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7785734 w 7955280"/>
              <a:gd name="connsiteY2" fmla="*/ 0 h 495300"/>
              <a:gd name="connsiteX3" fmla="*/ 7955280 w 7955280"/>
              <a:gd name="connsiteY3" fmla="*/ 495300 h 495300"/>
              <a:gd name="connsiteX4" fmla="*/ 0 w 7955280"/>
              <a:gd name="connsiteY4" fmla="*/ 495300 h 495300"/>
              <a:gd name="connsiteX0" fmla="*/ 0 w 7955280"/>
              <a:gd name="connsiteY0" fmla="*/ 495300 h 495300"/>
              <a:gd name="connsiteX1" fmla="*/ 169546 w 7955280"/>
              <a:gd name="connsiteY1" fmla="*/ 0 h 495300"/>
              <a:gd name="connsiteX2" fmla="*/ 3966210 w 7955280"/>
              <a:gd name="connsiteY2" fmla="*/ 95250 h 495300"/>
              <a:gd name="connsiteX3" fmla="*/ 7785734 w 7955280"/>
              <a:gd name="connsiteY3" fmla="*/ 0 h 495300"/>
              <a:gd name="connsiteX4" fmla="*/ 7955280 w 7955280"/>
              <a:gd name="connsiteY4" fmla="*/ 495300 h 495300"/>
              <a:gd name="connsiteX5" fmla="*/ 0 w 7955280"/>
              <a:gd name="connsiteY5" fmla="*/ 495300 h 495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955280" h="495300">
                <a:moveTo>
                  <a:pt x="0" y="495300"/>
                </a:moveTo>
                <a:lnTo>
                  <a:pt x="169546" y="0"/>
                </a:lnTo>
                <a:lnTo>
                  <a:pt x="3966210" y="95250"/>
                </a:lnTo>
                <a:lnTo>
                  <a:pt x="7785734" y="0"/>
                </a:lnTo>
                <a:lnTo>
                  <a:pt x="7955280" y="495300"/>
                </a:lnTo>
                <a:lnTo>
                  <a:pt x="0" y="495300"/>
                </a:lnTo>
                <a:close/>
              </a:path>
            </a:pathLst>
          </a:custGeom>
          <a:gradFill flip="none" rotWithShape="1">
            <a:gsLst>
              <a:gs pos="30000">
                <a:srgbClr val="010101">
                  <a:alpha val="34000"/>
                </a:srgbClr>
              </a:gs>
              <a:gs pos="100000">
                <a:srgbClr val="010101">
                  <a:alpha val="26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31520" y="575310"/>
            <a:ext cx="7696200" cy="5715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731520" y="576072"/>
            <a:ext cx="7696200" cy="5715000"/>
          </a:xfrm>
          <a:prstGeom prst="rect">
            <a:avLst/>
          </a:prstGeom>
          <a:blipFill dpi="0" rotWithShape="1">
            <a:blip r:embed="rId13" cstate="print">
              <a:alphaModFix amt="20000"/>
              <a:grayscl/>
              <a:lum contrast="12000"/>
            </a:blip>
            <a:srcRect/>
            <a:tile tx="0" ty="0" sx="100000" sy="100000" flip="none" algn="tl"/>
          </a:blipFill>
          <a:ln w="6350">
            <a:noFill/>
          </a:ln>
          <a:effectLst>
            <a:outerShdw blurRad="101600" dist="50800" dir="5400000" algn="t" rotWithShape="0">
              <a:prstClr val="black">
                <a:alpha val="2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1435684">
            <a:off x="543741" y="273091"/>
            <a:ext cx="567831" cy="567830"/>
          </a:xfrm>
          <a:prstGeom prst="rect">
            <a:avLst/>
          </a:prstGeom>
          <a:noFill/>
        </p:spPr>
      </p:pic>
      <p:pic>
        <p:nvPicPr>
          <p:cNvPr id="14" name="Picture 2" descr="C:\Users\Administrator\Desktop\Pushpin Dev\Assets\pushpinLeft.png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 rot="4096196">
            <a:off x="8115079" y="298163"/>
            <a:ext cx="566928" cy="566928"/>
          </a:xfrm>
          <a:prstGeom prst="rect">
            <a:avLst/>
          </a:prstGeom>
          <a:noFill/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5023" y="817582"/>
            <a:ext cx="6965245" cy="120248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63040" y="2119257"/>
            <a:ext cx="6196405" cy="360381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54588" y="5809152"/>
            <a:ext cx="12138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B9607CC7-E2D8-4FD4-873D-C4ADECBF4BA1}" type="datetimeFigureOut">
              <a:rPr lang="ru-RU" smtClean="0"/>
              <a:t>26.02.2018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1" y="5809152"/>
            <a:ext cx="5540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70202" y="5809152"/>
            <a:ext cx="55402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>
                <a:solidFill>
                  <a:schemeClr val="tx2"/>
                </a:solidFill>
                <a:latin typeface="Rage Italic" pitchFamily="66" charset="0"/>
              </a:defRPr>
            </a:lvl1pPr>
          </a:lstStyle>
          <a:p>
            <a:fld id="{43AFCE84-C9A7-4906-B08D-2007113D2EA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1168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4320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08960" indent="-228600" algn="l" defTabSz="914400" rtl="0" eaLnBrk="1" latinLnBrk="0" hangingPunct="1">
        <a:spcBef>
          <a:spcPct val="20000"/>
        </a:spcBef>
        <a:buClr>
          <a:schemeClr val="accent2"/>
        </a:buClr>
        <a:buSzPct val="85000"/>
        <a:buFont typeface="Brush Script MT" pitchFamily="66" charset="0"/>
        <a:buChar char="O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5" Type="http://schemas.openxmlformats.org/officeDocument/2006/relationships/image" Target="../media/image10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0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0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10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10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10.pn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10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873" y="764400"/>
            <a:ext cx="5184576" cy="5472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52120" y="797369"/>
            <a:ext cx="273630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Наглядно-дидактический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материал для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libri"/>
                <a:ea typeface="Calibri"/>
                <a:cs typeface="Times New Roman"/>
              </a:rPr>
              <a:t>детей 3-7 лет</a:t>
            </a:r>
            <a:endParaRPr lang="ru-RU" sz="2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Calibri"/>
              <a:ea typeface="Calibri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00449" y="5012361"/>
            <a:ext cx="2286000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lnSpc>
                <a:spcPct val="115000"/>
              </a:lnSpc>
              <a:defRPr/>
            </a:pPr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Выполнила:</a:t>
            </a:r>
            <a:endParaRPr lang="ru-RU" sz="16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r">
              <a:lnSpc>
                <a:spcPct val="115000"/>
              </a:lnSpc>
              <a:defRPr/>
            </a:pPr>
            <a:r>
              <a:rPr lang="ru-RU" sz="1600" b="1" dirty="0" err="1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Пшонник</a:t>
            </a:r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16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  <a:p>
            <a:pPr lvl="0" algn="r">
              <a:lnSpc>
                <a:spcPct val="115000"/>
              </a:lnSpc>
              <a:defRPr/>
            </a:pPr>
            <a:r>
              <a:rPr lang="ru-RU" sz="1600" b="1" dirty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Ольга </a:t>
            </a:r>
            <a:r>
              <a:rPr lang="ru-RU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Алексеевна</a:t>
            </a:r>
            <a:endParaRPr lang="ru-RU" sz="1600" b="1" dirty="0">
              <a:ln>
                <a:solidFill>
                  <a:sysClr val="windowText" lastClr="000000"/>
                </a:solidFill>
              </a:ln>
              <a:solidFill>
                <a:srgbClr val="000000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6442" y="6381328"/>
            <a:ext cx="287382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n>
                  <a:solidFill>
                    <a:sysClr val="windowText" lastClr="000000"/>
                  </a:solidFill>
                </a:ln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Симферополь, 2015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3586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11560" y="548680"/>
            <a:ext cx="7848871" cy="5904656"/>
          </a:xfrm>
          <a:prstGeom prst="rect">
            <a:avLst/>
          </a:prstGeom>
          <a:gradFill flip="none" rotWithShape="1">
            <a:gsLst>
              <a:gs pos="0">
                <a:srgbClr val="7030A0">
                  <a:tint val="66000"/>
                  <a:satMod val="160000"/>
                </a:srgbClr>
              </a:gs>
              <a:gs pos="50000">
                <a:srgbClr val="7030A0">
                  <a:tint val="44500"/>
                  <a:satMod val="160000"/>
                </a:srgbClr>
              </a:gs>
              <a:gs pos="100000">
                <a:srgbClr val="7030A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43" name="Picture 3" descr="C:\Users\Ольга\Детский сад\развитие речи\грамматика для детей\Odin-mnogo\0.page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4873" r="55434" b="6245"/>
          <a:stretch/>
        </p:blipFill>
        <p:spPr bwMode="auto">
          <a:xfrm rot="20624765">
            <a:off x="807566" y="448622"/>
            <a:ext cx="3716878" cy="5803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34400" y="6257668"/>
            <a:ext cx="609600" cy="609600"/>
          </a:xfrm>
          <a:prstGeom prst="rect">
            <a:avLst/>
          </a:prstGeom>
        </p:spPr>
      </p:pic>
      <p:pic>
        <p:nvPicPr>
          <p:cNvPr id="10242" name="Picture 2" descr="C:\Users\Ольга\Детский сад\развитие речи\грамматика для детей\Odin-mnogo\0.page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5105" r="5125" b="6012"/>
          <a:stretch/>
        </p:blipFill>
        <p:spPr bwMode="auto">
          <a:xfrm rot="537424">
            <a:off x="4319940" y="353444"/>
            <a:ext cx="4108495" cy="5935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8792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8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C:\Users\Ольга\Детский сад\Разное\картинки\фон картинки\fc6e71dab71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60648"/>
            <a:ext cx="8784976" cy="6408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89377" y="2564904"/>
            <a:ext cx="6965245" cy="1202485"/>
          </a:xfrm>
        </p:spPr>
        <p:txBody>
          <a:bodyPr>
            <a:normAutofit/>
          </a:bodyPr>
          <a:lstStyle/>
          <a:p>
            <a:r>
              <a:rPr lang="ru-RU" sz="72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Спасибо!</a:t>
            </a:r>
            <a:endParaRPr lang="ru-RU" sz="72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375577">
            <a:off x="5431793" y="3854102"/>
            <a:ext cx="2143682" cy="19142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915892">
            <a:off x="278864" y="183442"/>
            <a:ext cx="2925763" cy="3103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672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1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-0.003 0.012 -0.034 0.037 -0.032 C 0.075 -0.029 0.09 -0.007 0.125 -0.029 C 0.147 -0.042 0.173 -0.075 0.192 -0.074 C 0.235 -0.073 0.244 -0.039 0.244 -0.008 C 0.245 0.036 0.189 0.073 0.121 0.077 C 0.052 0.08 -0.005 0.033 0 0 Z" pathEditMode="relative" ptsTypes="">
                                      <p:cBhvr>
                                        <p:cTn id="1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12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3" y="225425"/>
            <a:ext cx="8791575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628800"/>
            <a:ext cx="5723468" cy="3919019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навыки образования форм родительного падежа множественного числа существительных; активизировать речевые навыки, обогащать пассивный и активный словарь детей, развивать логическое мышление, внимание.</a:t>
            </a:r>
            <a:endParaRPr lang="ru-RU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://img-fotki.yandex.ru/get/4308/annaze63.9f/0_3a880_1e77e3ca_XL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1" t="2479" r="6612" b="2975"/>
          <a:stretch/>
        </p:blipFill>
        <p:spPr bwMode="auto">
          <a:xfrm rot="2278935">
            <a:off x="213842" y="163011"/>
            <a:ext cx="2505204" cy="261183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910568" y="945709"/>
            <a:ext cx="132286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800" b="1" dirty="0">
                <a:solidFill>
                  <a:srgbClr val="FF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ЦЕЛЬ:</a:t>
            </a:r>
            <a:endParaRPr lang="ru-RU" dirty="0">
              <a:solidFill>
                <a:srgbClr val="FF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58236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669724" y="559528"/>
            <a:ext cx="7807475" cy="571181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869537"/>
            <a:ext cx="4330983" cy="5259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7467">
            <a:off x="4089410" y="1091218"/>
            <a:ext cx="3878796" cy="48902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 rot="21126593">
            <a:off x="1161059" y="682333"/>
            <a:ext cx="2161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Н</a:t>
            </a:r>
            <a:r>
              <a:rPr lang="ru-RU" sz="3600" b="1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юши</a:t>
            </a:r>
            <a:r>
              <a:rPr lang="ru-RU" sz="3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3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541031">
            <a:off x="6062566" y="852809"/>
            <a:ext cx="17956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</a:t>
            </a:r>
            <a:r>
              <a:rPr lang="ru-RU" sz="3600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66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Няши</a:t>
            </a:r>
            <a:endParaRPr lang="ru-RU" sz="36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66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2400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446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85454" y="598062"/>
            <a:ext cx="7829335" cy="578326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3" name="Picture 5" descr="C:\Users\Ольга\Детский сад\развитие речи\грамматика для детей\Odin-mnogo\0.page3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0" t="4172" r="53949" b="7645"/>
          <a:stretch/>
        </p:blipFill>
        <p:spPr bwMode="auto">
          <a:xfrm rot="20766626">
            <a:off x="1275320" y="1132865"/>
            <a:ext cx="3291840" cy="4731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Ольга\Детский сад\развитие речи\грамматика для детей\Odin-mnogo\0.page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700" t="4406" r="4301" b="7878"/>
          <a:stretch/>
        </p:blipFill>
        <p:spPr bwMode="auto">
          <a:xfrm rot="601335">
            <a:off x="4497054" y="1503857"/>
            <a:ext cx="3407389" cy="4402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71600" y="620688"/>
            <a:ext cx="189160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cap="all" dirty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</a:t>
            </a:r>
            <a:r>
              <a:rPr lang="ru-RU" sz="3600" b="1" cap="all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В</a:t>
            </a:r>
            <a:r>
              <a:rPr lang="ru-RU" sz="3600" b="1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овы</a:t>
            </a:r>
            <a:r>
              <a:rPr lang="ru-RU" sz="3600" b="1" cap="all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80008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3600" b="1" cap="all" dirty="0">
              <a:ln w="9000" cmpd="sng">
                <a:solidFill>
                  <a:srgbClr val="64A73B">
                    <a:shade val="50000"/>
                    <a:satMod val="120000"/>
                  </a:srgbClr>
                </a:solidFill>
                <a:prstDash val="solid"/>
              </a:ln>
              <a:solidFill>
                <a:srgbClr val="80008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721150" y="483763"/>
            <a:ext cx="369364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ru-RU" sz="3600" b="1" cap="all" dirty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У </a:t>
            </a:r>
            <a:r>
              <a:rPr lang="ru-RU" sz="3600" b="1" cap="all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С</a:t>
            </a:r>
            <a:r>
              <a:rPr lang="ru-RU" sz="3600" b="1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аши</a:t>
            </a:r>
            <a:r>
              <a:rPr lang="ru-RU" sz="3600" b="1" cap="all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r>
              <a:rPr lang="ru-RU" sz="3600" b="1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и</a:t>
            </a:r>
            <a:r>
              <a:rPr lang="ru-RU" sz="3600" b="1" cap="all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в</a:t>
            </a:r>
            <a:r>
              <a:rPr lang="ru-RU" sz="3600" b="1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еры</a:t>
            </a:r>
            <a:r>
              <a:rPr lang="ru-RU" sz="3600" b="1" cap="all" dirty="0" smtClean="0">
                <a:ln w="9000" cmpd="sng">
                  <a:solidFill>
                    <a:srgbClr val="64A73B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00206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ea typeface="Calibri"/>
                <a:cs typeface="Times New Roman" panose="02020603050405020304" pitchFamily="18" charset="0"/>
              </a:rPr>
              <a:t> </a:t>
            </a:r>
            <a:endParaRPr lang="ru-RU" sz="3600" b="1" cap="all" dirty="0">
              <a:ln w="9000" cmpd="sng">
                <a:solidFill>
                  <a:srgbClr val="64A73B">
                    <a:shade val="50000"/>
                    <a:satMod val="120000"/>
                  </a:srgbClr>
                </a:solidFill>
                <a:prstDash val="solid"/>
              </a:ln>
              <a:solidFill>
                <a:srgbClr val="002060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4474" y="62022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052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83568" y="548680"/>
            <a:ext cx="7848872" cy="5832648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2" name="Picture 2" descr="C:\Users\Ольга\Детский сад\развитие речи\грамматика для детей\Odin-mnogo\0.page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1" t="4406" r="51298" b="8345"/>
          <a:stretch/>
        </p:blipFill>
        <p:spPr bwMode="auto">
          <a:xfrm>
            <a:off x="827584" y="857347"/>
            <a:ext cx="3726872" cy="518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Ольга\Детский сад\развитие речи\грамматика для детей\Odin-mnogo\0.page4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639" r="4466" b="7646"/>
          <a:stretch/>
        </p:blipFill>
        <p:spPr bwMode="auto">
          <a:xfrm rot="1080884">
            <a:off x="4632071" y="1276337"/>
            <a:ext cx="3560187" cy="4849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8424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8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476672"/>
            <a:ext cx="7776864" cy="583264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6" name="Picture 2" descr="C:\Users\Ольга\Детский сад\развитие речи\грамматика для детей\Odin-mnogo\0.page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54" t="6025" r="5290" b="6025"/>
          <a:stretch/>
        </p:blipFill>
        <p:spPr bwMode="auto">
          <a:xfrm rot="978712">
            <a:off x="5076642" y="378863"/>
            <a:ext cx="3412472" cy="4986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Ольга\Детский сад\развитие речи\грамматика для детей\Odin-mnogo\0.page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06" t="8735" r="50924" b="5991"/>
          <a:stretch/>
        </p:blipFill>
        <p:spPr bwMode="auto">
          <a:xfrm rot="21044466">
            <a:off x="656278" y="1227960"/>
            <a:ext cx="3483280" cy="5064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30477" y="623466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88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83568" y="620688"/>
            <a:ext cx="7776864" cy="56886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170" name="Picture 2" descr="C:\Users\Ольга\Детский сад\развитие речи\грамматика для детей\Odin-mnogo\0.page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29" t="4872" r="4960" b="7645"/>
          <a:stretch/>
        </p:blipFill>
        <p:spPr bwMode="auto">
          <a:xfrm rot="439044">
            <a:off x="4567742" y="460709"/>
            <a:ext cx="4134818" cy="5851157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Ольга\Детский сад\развитие речи\грамматика для детей\Odin-mnogo\0.page6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9" t="5572" r="51814" b="7878"/>
          <a:stretch/>
        </p:blipFill>
        <p:spPr bwMode="auto">
          <a:xfrm rot="20677156">
            <a:off x="259294" y="419870"/>
            <a:ext cx="4197021" cy="589936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6577" y="62210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2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48144" y="548680"/>
            <a:ext cx="7784296" cy="576064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194" name="Picture 2" descr="C:\Users\Ольга\Детский сад\развитие речи\грамматика для детей\Odin-mnogo\0.page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" t="10005" r="53619" b="8112"/>
          <a:stretch/>
        </p:blipFill>
        <p:spPr bwMode="auto">
          <a:xfrm rot="20880900">
            <a:off x="737456" y="585998"/>
            <a:ext cx="3665239" cy="5064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Ольга\Детский сад\развитие речи\грамматика для детей\Odin-mnogo\0.page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74" t="13271" r="6115" b="7411"/>
          <a:stretch/>
        </p:blipFill>
        <p:spPr bwMode="auto">
          <a:xfrm rot="622013">
            <a:off x="4560462" y="787204"/>
            <a:ext cx="4118094" cy="5283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91412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014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05272" y="576000"/>
            <a:ext cx="7755160" cy="5733319"/>
          </a:xfrm>
          <a:prstGeom prst="rect">
            <a:avLst/>
          </a:prstGeom>
          <a:gradFill flip="none" rotWithShape="1">
            <a:gsLst>
              <a:gs pos="0">
                <a:srgbClr val="00FFFF">
                  <a:tint val="66000"/>
                  <a:satMod val="160000"/>
                </a:srgbClr>
              </a:gs>
              <a:gs pos="50000">
                <a:srgbClr val="00FFFF">
                  <a:tint val="44500"/>
                  <a:satMod val="160000"/>
                </a:srgbClr>
              </a:gs>
              <a:gs pos="100000">
                <a:srgbClr val="00FFFF">
                  <a:tint val="23500"/>
                  <a:satMod val="160000"/>
                </a:srgbClr>
              </a:gs>
            </a:gsLst>
            <a:lin ang="162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218" name="Picture 2" descr="C:\Users\Ольга\Детский сад\развитие речи\грамматика для детей\Odin-mnogo\0.page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59" t="4172" r="5125" b="4841"/>
          <a:stretch/>
        </p:blipFill>
        <p:spPr bwMode="auto">
          <a:xfrm>
            <a:off x="4772377" y="260648"/>
            <a:ext cx="3882732" cy="5779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Ольга\Детский сад\развитие речи\грамматика для детей\Odin-mnogo\0.page7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4" t="3472" r="51815" b="6098"/>
          <a:stretch/>
        </p:blipFill>
        <p:spPr bwMode="auto">
          <a:xfrm>
            <a:off x="467544" y="908720"/>
            <a:ext cx="3960440" cy="58384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Записанный звук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50309" y="62467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96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нопка">
  <a:themeElements>
    <a:clrScheme name="Кнопка">
      <a:dk1>
        <a:sysClr val="windowText" lastClr="000000"/>
      </a:dk1>
      <a:lt1>
        <a:sysClr val="window" lastClr="FFFFFF"/>
      </a:lt1>
      <a:dk2>
        <a:srgbClr val="465E9C"/>
      </a:dk2>
      <a:lt2>
        <a:srgbClr val="CCDDEA"/>
      </a:lt2>
      <a:accent1>
        <a:srgbClr val="FDA023"/>
      </a:accent1>
      <a:accent2>
        <a:srgbClr val="AA2B1E"/>
      </a:accent2>
      <a:accent3>
        <a:srgbClr val="71685C"/>
      </a:accent3>
      <a:accent4>
        <a:srgbClr val="64A73B"/>
      </a:accent4>
      <a:accent5>
        <a:srgbClr val="EB5605"/>
      </a:accent5>
      <a:accent6>
        <a:srgbClr val="B9CA1A"/>
      </a:accent6>
      <a:hlink>
        <a:srgbClr val="D83E2C"/>
      </a:hlink>
      <a:folHlink>
        <a:srgbClr val="ED7D27"/>
      </a:folHlink>
    </a:clrScheme>
    <a:fontScheme name="Кнопка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нопк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  <a:lumMod val="100000"/>
              </a:schemeClr>
            </a:gs>
            <a:gs pos="40000">
              <a:schemeClr val="phClr">
                <a:tint val="60000"/>
                <a:satMod val="130000"/>
                <a:lumMod val="100000"/>
              </a:schemeClr>
            </a:gs>
            <a:gs pos="100000">
              <a:schemeClr val="phClr">
                <a:tint val="96000"/>
                <a:lumMod val="108000"/>
              </a:schemeClr>
            </a:gs>
          </a:gsLst>
          <a:lin ang="5400000" scaled="0"/>
        </a:gradFill>
        <a:gradFill rotWithShape="1">
          <a:gsLst>
            <a:gs pos="0">
              <a:schemeClr val="phClr"/>
            </a:gs>
            <a:gs pos="100000">
              <a:schemeClr val="phClr">
                <a:shade val="76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80000"/>
              <a:lumMod val="9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38100" dir="4800000" sx="98000" sy="98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38100" dist="38100" dir="4800000" sx="96000" sy="96000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3240000"/>
            </a:lightRig>
          </a:scene3d>
          <a:sp3d>
            <a:bevelT w="28575" h="28575"/>
          </a:sp3d>
        </a:effectStyle>
      </a:effectStyleLst>
      <a:bgFillStyleLst>
        <a:solidFill>
          <a:schemeClr val="phClr">
            <a:tint val="93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satMod val="140000"/>
                <a:lumMod val="50000"/>
              </a:schemeClr>
              <a:schemeClr val="phClr">
                <a:tint val="95000"/>
                <a:satMod val="180000"/>
                <a:lumMod val="16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  <a:shade val="90000"/>
                <a:satMod val="120000"/>
                <a:lumMod val="54000"/>
              </a:schemeClr>
              <a:schemeClr val="phClr">
                <a:tint val="80000"/>
                <a:satMod val="160000"/>
                <a:lumMod val="14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Pushpin</Template>
  <TotalTime>213</TotalTime>
  <Words>28</Words>
  <Application>Microsoft Office PowerPoint</Application>
  <PresentationFormat>Экран (4:3)</PresentationFormat>
  <Paragraphs>14</Paragraphs>
  <Slides>11</Slides>
  <Notes>0</Notes>
  <HiddenSlides>0</HiddenSlides>
  <MMClips>8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Кнопка</vt:lpstr>
      <vt:lpstr>Презентация PowerPoint</vt:lpstr>
      <vt:lpstr> формировать навыки образования форм родительного падежа множественного числа существительных; активизировать речевые навыки, обогащать пассивный и активный словарь детей, развивать логическое мышление, внимание.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Ольга</dc:creator>
  <cp:lastModifiedBy>Мама</cp:lastModifiedBy>
  <cp:revision>23</cp:revision>
  <dcterms:created xsi:type="dcterms:W3CDTF">2015-03-14T18:21:48Z</dcterms:created>
  <dcterms:modified xsi:type="dcterms:W3CDTF">2018-02-25T21:54:13Z</dcterms:modified>
  <cp:contentStatus/>
</cp:coreProperties>
</file>