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  <p:sldMasterId id="2147483744" r:id="rId4"/>
    <p:sldMasterId id="2147483768" r:id="rId5"/>
    <p:sldMasterId id="2147483780" r:id="rId6"/>
    <p:sldMasterId id="2147483792" r:id="rId7"/>
    <p:sldMasterId id="2147483804" r:id="rId8"/>
  </p:sldMasterIdLst>
  <p:sldIdLst>
    <p:sldId id="257" r:id="rId9"/>
    <p:sldId id="258" r:id="rId10"/>
    <p:sldId id="259" r:id="rId11"/>
    <p:sldId id="279" r:id="rId12"/>
    <p:sldId id="262" r:id="rId13"/>
    <p:sldId id="280" r:id="rId14"/>
    <p:sldId id="267" r:id="rId15"/>
    <p:sldId id="281" r:id="rId16"/>
    <p:sldId id="265" r:id="rId17"/>
    <p:sldId id="282" r:id="rId18"/>
    <p:sldId id="276" r:id="rId19"/>
    <p:sldId id="283" r:id="rId20"/>
    <p:sldId id="273" r:id="rId21"/>
    <p:sldId id="284" r:id="rId22"/>
    <p:sldId id="274" r:id="rId23"/>
    <p:sldId id="286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70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16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69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86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78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4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2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21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19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810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73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249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68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25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3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529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923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60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00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842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866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288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24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68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25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39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529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9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608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001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842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866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288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130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772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720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631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58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945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293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959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301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46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604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223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522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077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67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4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12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025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75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527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900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057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382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1986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00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170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35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060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068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614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859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8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998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658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9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577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100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37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693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301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788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776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0968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18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/>
              <a:pPr>
                <a:defRPr/>
              </a:pPr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5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4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3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0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0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51275" y="476250"/>
            <a:ext cx="35290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МБДОУ ( ясли-сад) № 1 «Ромашка</a:t>
            </a:r>
            <a:r>
              <a:rPr lang="ru-RU" sz="3000" b="1" dirty="0" smtClean="0">
                <a:solidFill>
                  <a:srgbClr val="0070C0"/>
                </a:solidFill>
                <a:latin typeface="Monotype Corsiva" pitchFamily="66" charset="0"/>
              </a:rPr>
              <a:t>»</a:t>
            </a:r>
            <a:endParaRPr lang="ru-RU" sz="3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910" y="1844824"/>
            <a:ext cx="8343952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Организация работы педагога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детьми разных групп адаптации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адаптационный период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2484" y="551723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Подготовила: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воспитатель 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Дудченко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В.Н,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6550" y="6177598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Красноперекопск,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550" y="415807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2.3. Группа адаптации по характеру привыкания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5526" y="1852449"/>
            <a:ext cx="1785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154" y="2780928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Причина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Отсутствие близких, их внимания, ласки вызывает у таких детей тревогу, беспокойство, плач, постоянное ожидание родных.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-мешает им воспринимать окружающее;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-действовать в новой обстановке согласно предложениям и требованиям воспитателя;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-действия ребенка становятся хаотичным и, беспорядочными;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часто он как будто сжимается в комочек, стремится уединиться, избежать всего, что его окружает;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-переживание сопровождается повышением температуры, расстройством желудка, </a:t>
            </a: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появлением сыпи, частым мочеиспусканием.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16832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удовлетворить потребность, определяющую его поведение, а именно — потребность в общении с близкими;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предложить близким ребенка пройти в группу вместе, ребенок перестанет плакать, успокаивается, присутствие близкого человека (матери, отца, бабушки);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маму с ребенком на некоторое время оставить одних;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объяснить родителям, что их роль заключается не только в том, чтобы снять эмоциональное напряжение у ребенка, но и в том, чтобы помочь установить эмоциональный контакт с воспитателем, познакомить ребенка с окружающим, чтобы он перестал бояться новой обстановки, детей, взрослых;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неоднократная экскурсия по группе вместе с мамой;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взаимодействие родителя с воспитателем( вопросы, просьбы)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побуждать к общению с воспитателем;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упражнения двигательного характера и подвижные игры;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негромкая, веселая, мелодичная музыка вызывает у детей улыбку;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игрушка-забава;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вовлечение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игровую деятельность совместно с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воспитателем.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0562" y="1042856"/>
            <a:ext cx="3818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Действия взрослых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4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124744"/>
            <a:ext cx="1692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ВАЖНО</a:t>
            </a:r>
            <a:r>
              <a:rPr lang="ru-RU" sz="1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! </a:t>
            </a:r>
            <a:endParaRPr lang="ru-RU" sz="1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605" y="2348880"/>
            <a:ext cx="68006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первые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игровые действия детей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должны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проходить без участия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сверстников;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присутствующая в группе мать помогает снять эмоциональное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напряжение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первые дни по возможности не следует резко изменять те привычки, которые сложились у ребенка в условиях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семьи;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соответствие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режима кормления, укладывания спать, туалета с потребностью в этом ребенка — требование определяющее, но ребенка надо приучать к режиму, вырабатывать стойкие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рефлексы;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следует менять сразу в режим, и методику кормления, и методику укладывания.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предупреждать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 о предстоящем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действии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спользовать различные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игрушки машины, совочки, лопатки,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формочки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мячи, куклы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44983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воспитателя, проявление ласки,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слова одобрения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ребенка к окружающему, обращать внимание на сходство и различие предметов и игрушек, формировать умения действовать с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ситуативно-действенного общения очень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важен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игрушек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их;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и такие приемы и методы педагогического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воздействия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как упражнения в самостоятельных действиях,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поручение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напоминание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указание, как уступить игрушку,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игрушкой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детьми.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2351" y="895822"/>
            <a:ext cx="1184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656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2.3. Группа адаптации по характеру привыкания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263910"/>
            <a:ext cx="53285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расставание с близкими в первые же дни действия взрослых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8562" y="4588639"/>
            <a:ext cx="126175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517" y="5085184"/>
            <a:ext cx="83529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частая смена игрушек и пособий, так как это утомляет ребенка, не даст возможности их освоить, и у него вырабатывается небрежное к ним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отношение;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в групповой комнате соответственно их назначению, например: мишка в коляске, кукла за столом, кукла в кроватке, кубики в машине и т. п., обязательно в разных местах.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413" y="1912523"/>
            <a:ext cx="221451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Действия педагога:</a:t>
            </a:r>
            <a:endParaRPr lang="ru-RU" sz="1400" dirty="0">
              <a:ln>
                <a:solidFill>
                  <a:srgbClr val="002060"/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2.3. Группа адаптации по характеру привыкания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7618" y="855876"/>
            <a:ext cx="1184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96944" cy="9417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дети имеют определенные знания, стремятся к активным самостоятельным действиям, они обращаются к взрослым лишь в случаях, когда необходимо что-либо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выяснить; используют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в своей игре действия самостоятельно, усложняя их.</a:t>
            </a:r>
            <a:endParaRPr lang="ru-RU" sz="1600" b="1" dirty="0">
              <a:ln>
                <a:solidFill>
                  <a:srgbClr val="002060"/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257" y="2636911"/>
            <a:ext cx="8741485" cy="336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Действия педагогов: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765300" algn="l"/>
                <a:tab pos="2801620" algn="l"/>
                <a:tab pos="3639820" algn="l"/>
                <a:tab pos="483743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нужных ситуаций, подготовка игрушек и атрибутов, показ, как с ними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действовать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 различных игровых уголков с игрушками различной величины,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цвета, формы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Рядом должна быть также и скамейка, чтобы ребенку удобно было не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только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напоить куклу, но и сесть с ней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рядом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использовать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такие приемы и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методы педагогического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воздействия: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50"/>
              <a:tabLst>
                <a:tab pos="221615" algn="l"/>
              </a:tabLst>
            </a:pP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-  упражнять </a:t>
            </a:r>
            <a:r>
              <a:rPr lang="ru-RU" sz="1600" b="1" spc="5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 в совместных действиях со сверстниками,</a:t>
            </a:r>
            <a:endParaRPr lang="ru-RU" sz="1600" b="1" spc="5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50"/>
              <a:tabLst>
                <a:tab pos="221615" algn="l"/>
              </a:tabLst>
            </a:pP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-   учить </a:t>
            </a:r>
            <a:r>
              <a:rPr lang="ru-RU" sz="1600" b="1" spc="5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уступать игрушку и делиться ею с </a:t>
            </a:r>
            <a:r>
              <a:rPr lang="ru-RU" sz="1600" b="1" spc="5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товарищем,поручать</a:t>
            </a:r>
            <a:endParaRPr lang="ru-RU" sz="1600" b="1" spc="5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50"/>
              <a:tabLst>
                <a:tab pos="221615" algn="l"/>
              </a:tabLst>
            </a:pP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- обратиться </a:t>
            </a:r>
            <a:r>
              <a:rPr lang="ru-RU" sz="1600" b="1" spc="5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</a:t>
            </a: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сверстникам;</a:t>
            </a:r>
            <a:endParaRPr lang="ru-RU" sz="1600" b="1" spc="5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766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1615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специальные игры-занятия;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1615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учить детей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просить и предлагать свои игрушки, давать друг другу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21615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советы, как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сделать что-то лучше, помогать друг другу в совместной игре.</a:t>
            </a:r>
            <a:endParaRPr lang="ru-RU" sz="1600" b="1" dirty="0">
              <a:ln>
                <a:solidFill>
                  <a:srgbClr val="002060"/>
                </a:solidFill>
              </a:ln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6878" y="739668"/>
            <a:ext cx="126175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923" y="2132856"/>
            <a:ext cx="849694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учесть, что взаимоотношения детей и по времени </a:t>
            </a:r>
            <a:r>
              <a:rPr lang="ru-RU" sz="1600" b="1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контактирования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и по содержанию совместных действий складываются постепенно;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этапе развития взаимоотношений с другими детьми важно показать ребенку, как следует поступать в каждом конкретном случае;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мере формирования устойчивых навыков совместной игры надо обращать внимание детей на правила взаимоотношений;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рекомендуется все атрибуты к играм в «больницу», «парикмахерскую»,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«дом» и т. п. сначала продемонстрировать на играх-занятиях и только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затем включать в игры детей;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руководство воспитателя играми и общением детей, недавно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поступивших в группу, должно быть постоянным  на этом этапе привыкания;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продвигая ребенка с одной ступени развития, на другую, обеспечивать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условия для его дальнейшего всестороннего умственного и физического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развития.</a:t>
            </a:r>
            <a:endParaRPr lang="ru-RU" sz="1600" b="1" dirty="0">
              <a:ln>
                <a:solidFill>
                  <a:srgbClr val="002060"/>
                </a:solidFill>
              </a:ln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608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Основными   причинами 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тяжелой  адаптации  к  условиям 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ДОУ   являются</a:t>
            </a: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429000"/>
            <a:ext cx="633670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семье режима, совпадающего с режимом дошкольного учреждения,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ребенка своеобразных привычек,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неумение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занять себя игрушкой,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элементарных культурно-гигиенических навыков,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навыка общения с незнакомыми людьми.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0749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playcast.ru/uploads/2014/09/09/97872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23875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55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32656"/>
            <a:ext cx="1784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ПЛАН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497" y="1908653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497" y="2348880"/>
            <a:ext cx="799288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 Характер поведения ребенка  при поступлении в детский сад.</a:t>
            </a:r>
          </a:p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2.1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Поведение ребенка в процессе адаптации .</a:t>
            </a:r>
          </a:p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2.2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Длительность адаптации в зависимости   от жизненного опыта малыша.</a:t>
            </a:r>
          </a:p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2.3.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Группа адаптации по характеру привыкания</a:t>
            </a:r>
          </a:p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2.4.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Методы и педагогические приёмы в 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работе с детьми в зависимости от характера групп привыкания к ДОУ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129" y="1484784"/>
            <a:ext cx="8280920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Адаптация – от лат. </a:t>
            </a:r>
            <a:r>
              <a:rPr lang="ru-RU" sz="16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adaptatio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«приспособляю». Социально – психологическая адаптация представляет собой приспособление личности к социальной среде…Целью любой адаптации является устранение либо ослабление разрушающего действия факторов среды…</a:t>
            </a: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(По «Педагогическому энциклопедическому словарю» под ред. Б.М. Бим – </a:t>
            </a:r>
            <a:r>
              <a:rPr lang="ru-RU" sz="16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Бада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17032"/>
            <a:ext cx="579389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Изменения в жизни ребёнка: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строгий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режим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дня,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отсутствие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родителей или других близких взрослых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новые требования к поведению,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постоянный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контакт со сверстниками,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новое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помещение, таящее в себе много неизвестного,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другой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стиль общения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0608" y="1333651"/>
            <a:ext cx="460773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Фазы адаптационного процесса</a:t>
            </a:r>
          </a:p>
          <a:p>
            <a:pPr lvl="0" algn="ctr">
              <a:spcAft>
                <a:spcPts val="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1.Острая фаза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2.Подострая фаза</a:t>
            </a:r>
          </a:p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3.Фаза компенсации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723" y="3933056"/>
            <a:ext cx="6271509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Фазы </a:t>
            </a:r>
            <a:r>
              <a:rPr lang="ru-RU" sz="2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1.Легкая адаптация.</a:t>
            </a:r>
          </a:p>
          <a:p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Средняя адаптация: все нарушения выражены более 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длительно.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Тяжелая адаптация (от 2 до 6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месяцев).</a:t>
            </a:r>
          </a:p>
          <a:p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Очень тяжелая адаптация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около полугода 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более.</a:t>
            </a:r>
            <a:endParaRPr lang="ru-RU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7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476672"/>
            <a:ext cx="4572000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 Характер поведения ребенка  при поступлении в детский сад.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18402"/>
            <a:ext cx="63184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2.1. Поведение ребенка в процессе адаптации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70" y="2708920"/>
            <a:ext cx="6387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Первая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группа</a:t>
            </a:r>
            <a:endParaRPr lang="ru-RU" dirty="0" smtClean="0">
              <a:ln>
                <a:solidFill>
                  <a:srgbClr val="002060"/>
                </a:solidFill>
              </a:ln>
              <a:latin typeface="Times New Roman"/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резко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отрицательно и бурно выражают свое отношение к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происходящему,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то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просятся на руки к взрослому, то бегут к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двери,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с яростью расшвыривают предлагаемые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игрушки,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может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внезапно уснуть, привалившись к взрослому или </a:t>
            </a:r>
            <a:endParaRPr lang="ru-RU" dirty="0" smtClean="0">
              <a:ln>
                <a:solidFill>
                  <a:srgbClr val="002060"/>
                </a:solidFill>
              </a:ln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     уткнувшись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носом в стол, </a:t>
            </a:r>
            <a:endParaRPr lang="ru-RU" dirty="0" smtClean="0">
              <a:ln>
                <a:solidFill>
                  <a:srgbClr val="002060"/>
                </a:solidFill>
              </a:ln>
              <a:latin typeface="Times New Roman"/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плач до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хрипоты.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17232"/>
            <a:ext cx="66967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215" algn="ctr"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ДЕТИ ЭТОЙ ГРУППЫ ПРИВЫКАЮТ В ТЕЧЕНИЕ </a:t>
            </a:r>
          </a:p>
          <a:p>
            <a:pPr lvl="0" indent="450215" algn="ctr"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20-30 ДНЕЙ.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6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79712" y="332656"/>
            <a:ext cx="63184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2.1. Поведение ребенка в процессе адаптации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4076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                                                    Вторая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группа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после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расставания с мамой замыкаются,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бывают крайне напряжены, насторожены,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может забиться в ближайший угол, спиной к стене, отгородившись от всех стулом, а лучше столом,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находясь в крайнем напряжении, еле сдерживают рыдания, сидят, уставившись в одну точку, не притрагиваясь ни к игрушкам, ни к еде,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накормить их хоть чем-то, высадить на горшок очень трудно,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молчат, не реагируют ни на одно предложение,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отворачиваются при попытке вступить с ними в контакт,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увидев в дверях маму, оживают; устремляются к ней,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уткнувшись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ее колени, горько рыдают. 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373216"/>
            <a:ext cx="605524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АДАПТАЦИЯ ТАКИХ ДЕТЕЙ ДЛИТСЯ ДВА-ТРИ МЕСЯЦА, ПРОТЕКАЕТ ОЧЕНЬ СЛОЖНО.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6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32656"/>
            <a:ext cx="63184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2.1. Поведение ребенка в процессе адаптации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Третья группа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+mn-cs"/>
            </a:endParaRPr>
          </a:p>
          <a:p>
            <a:pPr lvl="0" algn="ctr"/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в первые 2-3 дня коммуникабельны, общительны,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не робеет, здоровается с взрослыми, улыбается и тут же берет в свои руки инициативу общения с ними,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весь устремлен к взрослому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вся его энергия направлена на презентацию себя как личности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с удовольствием демонстрирует свои умения,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после 2-3-х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дней, увидев издали здание детского сада,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+mn-cs"/>
            </a:endParaRPr>
          </a:p>
          <a:p>
            <a:pPr lvl="0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   впадает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 отчаяние, резко протестует, цепляется за маму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и</a:t>
            </a:r>
          </a:p>
          <a:p>
            <a:pPr lvl="0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по стилю поведения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не отличается от детей первой группы.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332656"/>
            <a:ext cx="69127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2.2. Длительность адаптации в зависимости   от жизненного опыта малыша.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1747" y="1527716"/>
            <a:ext cx="3020507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ЛЕГКО И БЫСТРО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344" y="2204864"/>
            <a:ext cx="640871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ребенок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 большой семьи,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которых родители часто оставляли на попечение соседки, 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дети, которых отвозили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недельку погостить у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бабушки, 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дети, которых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брали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собой в шумную компанию друзей, где малыша кто-нибудь кормил, укладывал вздремнуть на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часок,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дети, живущие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коммунальных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квартирах, общежитиях.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174" y="5085184"/>
            <a:ext cx="6480720" cy="136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Такие дети, попав в группу, сразу же ориентируются на поведение взрослого и по его реакциям понимают, что здесь делать можно, а чего нельзя. Им нравится обилие разных помещений и разнообразие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игрушек.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9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4168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КРАЙНЕ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ТЯЖЕЛО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(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МОЖЕТ </a:t>
            </a:r>
            <a:r>
              <a:rPr lang="ru-RU" sz="1400" b="1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ПОСЛУЖИТЬ ПОВОДОМ ДЛЯ ФОРМИРОВАНИЯ ДЕТСКОГО 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НЕВРОЗА)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6"/>
            <a:ext cx="69127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2.2. Длительность адаптации в зависимости   от жизненного опыта малыша.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087" y="2132856"/>
            <a:ext cx="8357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дети, родители которых живут семейным мирком, отгородившись от всего света; их круг общения резко ограничен, 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во время прогулок мама обходит стороной шумные детские площадки, опасаясь подхватить какую-нибудь детскую болезнь,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в некоторых семьях папа до ночи на работе, а мама целыми днями один на один со своим малышом, 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дети  семей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, живущих в загородных коттеджах. </a:t>
            </a:r>
            <a:endParaRPr lang="ru-RU" sz="1400" dirty="0">
              <a:ln>
                <a:solidFill>
                  <a:srgbClr val="002060"/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99" y="4293096"/>
            <a:ext cx="773720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Ребенок </a:t>
            </a:r>
            <a:r>
              <a:rPr lang="ru-RU" sz="1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может быть напуган настолько, </a:t>
            </a:r>
            <a:endParaRPr lang="ru-RU" sz="16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1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иногда начинает вести себя неадекватно: </a:t>
            </a:r>
            <a:endParaRPr lang="ru-RU" sz="16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переходит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 ползание, даже если уже начал ходить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замолкает, начав говорить.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воспринимают речь незнакомого человека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 может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из-за переживаний вникнуть в речь взрослого и т. д.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незнакомой обстановке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всему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относится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опасением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1643</Words>
  <Application>Microsoft Office PowerPoint</Application>
  <PresentationFormat>Экран (4:3)</PresentationFormat>
  <Paragraphs>173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Тема Office</vt:lpstr>
      <vt:lpstr>1_Тема Office</vt:lpstr>
      <vt:lpstr>7_Тема Office</vt:lpstr>
      <vt:lpstr>8_Тема Office</vt:lpstr>
      <vt:lpstr>6_Тема Office</vt:lpstr>
      <vt:lpstr>2_Тема Office</vt:lpstr>
      <vt:lpstr>9_Тема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User</cp:lastModifiedBy>
  <cp:revision>32</cp:revision>
  <dcterms:created xsi:type="dcterms:W3CDTF">2015-06-15T17:36:28Z</dcterms:created>
  <dcterms:modified xsi:type="dcterms:W3CDTF">2022-01-24T06:50:55Z</dcterms:modified>
</cp:coreProperties>
</file>