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9" r:id="rId4"/>
    <p:sldId id="278" r:id="rId5"/>
    <p:sldId id="261" r:id="rId6"/>
    <p:sldId id="262" r:id="rId7"/>
    <p:sldId id="263" r:id="rId8"/>
    <p:sldId id="265" r:id="rId9"/>
    <p:sldId id="257" r:id="rId10"/>
    <p:sldId id="258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4" r:id="rId26"/>
    <p:sldId id="285" r:id="rId27"/>
    <p:sldId id="287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65" autoAdjust="0"/>
    <p:restoredTop sz="92874" autoAdjust="0"/>
  </p:normalViewPr>
  <p:slideViewPr>
    <p:cSldViewPr>
      <p:cViewPr varScale="1">
        <p:scale>
          <a:sx n="54" d="100"/>
          <a:sy n="54" d="100"/>
        </p:scale>
        <p:origin x="-112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7224-80C1-484A-B665-05DC71A9605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5841-52FD-43E5-ADBE-18FD353F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2C11-E62B-4F11-9D76-805B753DAB9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059E-14A2-493D-87C2-B8AD88138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4DC3-5EE1-4401-B33A-D70A155FF4B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2AB3-9C42-4974-8C2E-3F9B65D60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6524DA-2FAE-4219-9D2D-2975D73C265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23F1EB-1844-48D7-8A89-FD8FE91D5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1EE0F-51D3-411F-8BE1-327F8C8EB95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E419-6600-4A14-B954-DABAC6F0C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CB24-F16E-4E83-AF7E-8A15D3BB79F0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DFE2-2855-4E73-8A75-2F20BA678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09B1-2DED-4AC2-94F8-D80B6FDA525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0C6F-4BC2-40DF-A230-E2C532AF6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F8376F-8956-47E7-87D4-090F8DEC7E1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BEAF1D-7821-4360-A049-2EE57A3BA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B741-1611-46E9-A693-C85E4E724768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7C42-2E2B-46A9-AAFA-7DCD3C80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7DBF27-C050-4162-990E-4FB2BC15165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DEEB3F-D1F8-401F-A5D5-0D7ECF0B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249ACC-C485-47AF-B610-ECF13E59F9FB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A2A8C9-745D-401B-9BC8-94227AAD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2BC79-DF92-41C8-BD86-F093DCA4242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57F80-946E-4A8D-BE68-EB234745C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8.wav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4-0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260648"/>
            <a:ext cx="8640960" cy="22048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lvl="0"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 (ЯСЛИ-САД) № 1 «РОМАШКА»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ГОРОДСКОЙ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  КРАСНОПЕРЕКОПСК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КРЫМ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0" cap="none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0" cap="none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000504"/>
            <a:ext cx="3000396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Подготовила:</a:t>
            </a:r>
          </a:p>
          <a:p>
            <a:pPr eaLnBrk="1" hangingPunct="1">
              <a:lnSpc>
                <a:spcPct val="9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</a:rPr>
              <a:t>воспитатель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</a:rPr>
              <a:t>Дудченко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</a:rPr>
              <a:t>В.Н.</a:t>
            </a:r>
          </a:p>
        </p:txBody>
      </p:sp>
      <p:pic>
        <p:nvPicPr>
          <p:cNvPr id="13315" name="Picture 2" descr="http://t3.gstatic.com/images?q=tbn:ANd9GcQnCprFbNo2AL4v9AsDU4Ia08jTZ-e2G0j-TCNe6Lowz8shXX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1876"/>
            <a:ext cx="3017496" cy="250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07167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«СЕНСОРНО-ПОЗНАВАТЕЛЬНОЕ РАЗВИТИЕ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ДЕТЕЙ РАННЕГО ВОЗВРАСТА :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 СОЗДАНИЕ РАЗВИВАЮЩЕЙ ПРЕДМЕТНО-ПРОСТРАНСТВЕННОЙ СРЕДЫ»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237312"/>
            <a:ext cx="260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Красноперекопск, 2021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5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1600" b="1" cap="none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a:t>
            </a:r>
          </a:p>
        </p:txBody>
      </p:sp>
      <p:pic>
        <p:nvPicPr>
          <p:cNvPr id="4" name="Теоретические основы сен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2014-04-03-8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73238"/>
            <a:ext cx="6121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6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0012" cy="5457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Постепенно дети учатся ориентироваться во времени и овладевают временными понятиями, осознают последовательность и продолжительность времени.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достигается в результате накопленного опыта и целенаправленного обучения.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28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1" cy="1886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12" descr="http://www.funfit.us/images/mar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336680" cy="422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33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2471"/>
            <a:ext cx="8640960" cy="22628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Bookman Old Style" pitchFamily="18" charset="0"/>
              </a:rPr>
              <a:t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Рисунок 2" descr="http://ds146.sadiki.kz/kaz/gallery/5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957732" cy="393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98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Users\Андрей\Desktop\1282379544_114958750_2-----1282379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600400" cy="284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7" descr="2014-04-03-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9467"/>
            <a:ext cx="3468191" cy="260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8" descr="2014-04-03-8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3888432" cy="285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14-04-03-8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2656"/>
            <a:ext cx="3830638" cy="287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14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23" y="265951"/>
            <a:ext cx="7644911" cy="956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cap="none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   </a:t>
            </a:r>
            <a:r>
              <a:rPr lang="ru-RU" sz="28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МЕТОДИКА СЕНСОРНОГО ВОСПИТАНИЯ</a:t>
            </a: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468313" y="1196975"/>
            <a:ext cx="7572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ощущений и восприятий происходит успешнее в условиях целенаправленной содержательной деятельности. 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500313" y="192881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Bookman Old Style" pitchFamily="18" charset="0"/>
              </a:rPr>
              <a:t>Продуктивная деятельность 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571500" y="2357438"/>
            <a:ext cx="7572375" cy="428625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рисование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42938" y="3000375"/>
            <a:ext cx="7500937" cy="428625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лепка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642938" y="3643313"/>
            <a:ext cx="7572375" cy="571500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аппликация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642938" y="4429125"/>
            <a:ext cx="7572375" cy="571500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конструирование</a:t>
            </a:r>
          </a:p>
        </p:txBody>
      </p:sp>
      <p:sp>
        <p:nvSpPr>
          <p:cNvPr id="28682" name="Прямоугольник 9"/>
          <p:cNvSpPr>
            <a:spLocks noChangeArrowheads="1"/>
          </p:cNvSpPr>
          <p:nvPr/>
        </p:nvSpPr>
        <p:spPr bwMode="auto">
          <a:xfrm>
            <a:off x="428625" y="5357813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создаёт благоприятные условия для развития ощущений и восприятий, но и вызывает потребность в овладении формой, цветом, пространственными ориентировками. </a:t>
            </a:r>
          </a:p>
        </p:txBody>
      </p:sp>
    </p:spTree>
  </p:cSld>
  <p:clrMapOvr>
    <a:masterClrMapping/>
  </p:clrMapOvr>
  <p:transition advTm="2753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79512" y="260648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 методом сенсорного воспитания является обследование детьми предметов с целью определения их свойств.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специально организованное восприятие предметов для последующего использования его результатов в той или иной содержательной деятельности. В процессе обследования дети учатся выделять и различать величину, форму, пространственные отношения, цвет.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052736"/>
            <a:ext cx="5786438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Обследование</a:t>
            </a:r>
          </a:p>
        </p:txBody>
      </p:sp>
      <p:pic>
        <p:nvPicPr>
          <p:cNvPr id="9217" name="Picture 1" descr="C:\Users\Андрей\Desktop\---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271039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6" descr="2014-04-03-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736304" cy="273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7" descr="2014-04-03-8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654821" cy="289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66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2955"/>
            <a:ext cx="820891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важных задач сенсорного воспитания является формирование у детей представлений о сенсорных эталонах.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Сенсорные эталоны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образцы, которые были выработаны в процессе общественно-исторического опыта.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08164"/>
            <a:ext cx="820891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Такими эталонами являются основные цвета, геометрические фигуры (шар, куб, круг, квадрат и др.), различная высота музыкальных звуков, выраженная в нотах.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ребёнок знаком с эталонами и их словесными обозначениями, ему легче ориентироваться в окружающем мире: он относит встречающиеся ему предметы с тем или иным эталоном и называет цвет, форму, величину предмета, пространственное расположение его деталей.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33056"/>
            <a:ext cx="820891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обучает детей приёмам обследования. Вначале ставит перед ними цель: чтобы нарисовать предмет, надо рассмотреть, из каких частей он состоит; чтобы соорудить постройку, надо проанализировать образец. Затем он знакомит детей с основными этапами обследования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13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При обучении рисованию, конструированию процесс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b="1" dirty="0">
                <a:latin typeface="Bookman Old Style" pitchFamily="18" charset="0"/>
              </a:rPr>
              <a:t> состоит из следующих этапов: </a:t>
            </a:r>
          </a:p>
        </p:txBody>
      </p:sp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357188" y="1500188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восприятие целостного облика предмета</a:t>
            </a: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85750" y="2000250"/>
            <a:ext cx="507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вычленение отдельных его частей и определение их свойств (форма, величина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57188" y="2967038"/>
            <a:ext cx="4786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определение пространственных взаимоотношений частей относительно друг друга (выше, ниже, слева, справа);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57188" y="1196752"/>
            <a:ext cx="7072312" cy="732061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восприятие целостного облика предмета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7188" y="2071688"/>
            <a:ext cx="7215187" cy="64293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отдельных его частей и определение их свойств (форма, величина и т.д.)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7188" y="3071813"/>
            <a:ext cx="7358062" cy="85725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определение пространственных взаимоотношений частей относительно друг друга (выше, ниже, слева, справа)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57188" y="4357688"/>
            <a:ext cx="7358062" cy="85725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57188" y="5429250"/>
            <a:ext cx="7215187" cy="7360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повторное целостное восприятие предметов.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289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8086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подготовке к другим видам деятельности, например к труду, отбираются и соответствующие способы обследования.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IMG0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6504"/>
            <a:ext cx="3528888" cy="257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9" descr="IMG00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744466" cy="269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IMG00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1261"/>
            <a:ext cx="3671664" cy="28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9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IMG_4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06415" cy="547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8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Дудченко</a:t>
            </a:r>
            <a:endParaRPr lang="ru-RU" sz="48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pPr lvl="0"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4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501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МБДОУ(ясли-сад)№1 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«Ромашка»</a:t>
            </a:r>
          </a:p>
          <a:p>
            <a:pPr lvl="0" algn="ctr"/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24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28604"/>
            <a:ext cx="84969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обследованию проводиться с учётом возраста детей: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младшим даются предметы более простые по форме (мячик, кубик, башенка), окрашенные в основные цвета,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излишних;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857628"/>
            <a:ext cx="86409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старшие могут рассматривать и анализировать все окружающие их предметы, выделять большее количество качеств (цвет, форму, вес, твёрдость или мягкость, фактуру материала и др.). </a:t>
            </a:r>
          </a:p>
        </p:txBody>
      </p:sp>
      <p:pic>
        <p:nvPicPr>
          <p:cNvPr id="34823" name="Picture 2" descr="http://t0.gstatic.com/images?q=tbn:ANd9GcRL8r4MCUJEvd_rXkMON4AeLln3B7lWJNFkH726geiMRcbb7C37BSkdK3WN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071688"/>
            <a:ext cx="1343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http://t2.gstatic.com/images?q=tbn:ANd9GcQEfpyqt4eRKqSxgD3Gx9jXDYrsJT_86yrjFgjFbuNbZsXOgMSr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428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http://t2.gstatic.com/images?q=tbn:ANd9GcTU46t9m6nSeOiMVjOrI1-5WeBz7gmbmyVkjLjf-jTkOs6YV4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1785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4" descr="http://t1.gstatic.com/images?q=tbn:ANd9GcRiyYX3lZQA-6mxTm26A9FeLF4HjnQ0dZB7qonUYcKR7O9s9pP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2357438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Теоретические основы сен27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" descr="C:\Users\Андрей\Desktop\imagesCANJ6H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4857750"/>
            <a:ext cx="1643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6658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Андрей\Desktop\60bfbabf30c44b3e9134dd4a428fd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013" y="2564904"/>
            <a:ext cx="4234957" cy="342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8" descr="2014-05-15-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192214" cy="425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76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7158"/>
            <a:ext cx="8568952" cy="13180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600" b="1" cap="none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</a:t>
            </a:r>
            <a:r>
              <a:rPr lang="ru-RU" sz="16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МАТРЁШЕК</a:t>
            </a:r>
            <a:r>
              <a:rPr lang="ru-RU" sz="1600" b="1" cap="none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 ЧАШЕЧЕК-ВКЛАДЫШЕЙ, ПРОКАТЫВАНИЮ ШАРОВ В ЦВЕТНЫЕ ВОРОТЦА И Т.Д.</a:t>
            </a:r>
          </a:p>
        </p:txBody>
      </p:sp>
      <p:pic>
        <p:nvPicPr>
          <p:cNvPr id="36868" name="Picture 8" descr="2014-04-03-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84550" cy="253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9" descr="2014-04-03-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90811"/>
            <a:ext cx="2376264" cy="316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10" descr="2014-04-03-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3323332" cy="249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48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22592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Bookman Old Style" pitchFamily="18" charset="0"/>
              </a:rPr>
              <a:t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Воспитатель, используя окружающую обстановку, последовательно развивает ощущения и восприятия детей.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2" descr="G:\СЕНСОРИКА С ПЕСКОМ ФОТО\100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5897612" cy="384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653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Bookman Old Style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sz="3200" b="1" dirty="0" smtClean="0">
                <a:latin typeface="Bookman Old Style" pitchFamily="18" charset="0"/>
              </a:rPr>
              <a:t> игры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Bookman Old Style" pitchFamily="18" charset="0"/>
                <a:cs typeface="Times New Roman" pitchFamily="18" charset="0"/>
              </a:rPr>
              <a:t>основное средство сенсорного воспитания.</a:t>
            </a:r>
            <a:endParaRPr lang="ru-RU" sz="22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Андрей\Desktop\DSC0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86280" cy="253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ндрей\Desktop\DSC01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286280" cy="255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501008"/>
            <a:ext cx="8640960" cy="580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Цветные счетные палочки Кюизенера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:\Users\Андрей\Desktop\DSC01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176464" cy="266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ндрей\Desktop\DSC01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4212562" cy="267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498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дрей\Desktop\DSC0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ндрей\Desktop\DSC0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640599" cy="26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Андрей\Desktop\DSC0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1963487" cy="349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07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954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Квадраты «Сложи узор»;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DSC0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76464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ндрей\Desktop\DSC01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22054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429000"/>
            <a:ext cx="8712968" cy="703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Логические блоки </a:t>
            </a:r>
            <a:r>
              <a:rPr kumimoji="0" lang="ru-R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Дьенеша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:\Users\Андрей\Desktop\DSC01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05738"/>
            <a:ext cx="4345316" cy="265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ндрей\Desktop\DSC01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427607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710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764704"/>
            <a:ext cx="7143750" cy="407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сенсорного воспитания ребенок овладевает способами чувственного познания мира, наглядно-образным мышлением; происходит дальнейшее совершенствование всех видов детской деятельности, формируется относительная самостоятельность в познавательной и практической деятельности.</a:t>
            </a:r>
          </a:p>
        </p:txBody>
      </p:sp>
    </p:spTree>
  </p:cSld>
  <p:clrMapOvr>
    <a:masterClrMapping/>
  </p:clrMapOvr>
  <p:transition advTm="2105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916832"/>
            <a:ext cx="8712968" cy="703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http://t3.gstatic.com/images?q=tbn:ANd9GcQnCprFbNo2AL4v9AsDU4Ia08jTZ-e2G0j-TCNe6Lowz8shXX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3016"/>
            <a:ext cx="2449513" cy="149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600" cap="non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cap="none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СЕНСОРНОЕ ВОСПИТАНИЕ – ЭТО ЦЕЛЕНАПРАВЛЕННОЕ РАЗВИТИЕ ОЩУЩЕНИЙ И ВОСПРИЯТИЙ. СЛОВО «СЕНСОРНЫЙ» ПРОИСХОДИТ ОТ ЛАТИНСКОГО СЛОВА «SENSUS» - «ЧУВСТВО», «ОЩУЩЕНИЕ», «ВОСПРИЯТИЕ», «СПОСОБНОСТЬ ОЩУЩЕНИЯ».</a:t>
            </a:r>
          </a:p>
        </p:txBody>
      </p:sp>
      <p:pic>
        <p:nvPicPr>
          <p:cNvPr id="15364" name="Picture 8" descr="2014-04-03-8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83199" cy="32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10" descr="2014-04-03-8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488425" cy="336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84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Заголовок 1"/>
          <p:cNvGrpSpPr>
            <a:grpSpLocks noGrp="1"/>
          </p:cNvGrpSpPr>
          <p:nvPr/>
        </p:nvGrpSpPr>
        <p:grpSpPr bwMode="auto">
          <a:xfrm>
            <a:off x="468313" y="404813"/>
            <a:ext cx="7600950" cy="1157287"/>
            <a:chOff x="273" y="273"/>
            <a:chExt cx="4788" cy="729"/>
          </a:xfrm>
        </p:grpSpPr>
        <p:pic>
          <p:nvPicPr>
            <p:cNvPr id="16395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" y="273"/>
              <a:ext cx="4788" cy="72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2"/>
            <p:cNvSpPr txBox="1">
              <a:spLocks noChangeArrowheads="1"/>
            </p:cNvSpPr>
            <p:nvPr/>
          </p:nvSpPr>
          <p:spPr bwMode="auto">
            <a:xfrm>
              <a:off x="315" y="315"/>
              <a:ext cx="4704" cy="6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Bookman Old Style" pitchFamily="18" charset="0"/>
                </a:rPr>
                <a:t>ЗАДАЧИ СЕНСОРНОГО ВОСПИТАНИЯ ДЕТЕЙ ДОШКОЛЬНОГО ВОЗРАСТА</a:t>
              </a:r>
              <a:br>
                <a:rPr lang="ru-RU" sz="2000" b="1">
                  <a:solidFill>
                    <a:srgbClr val="000000"/>
                  </a:solidFill>
                  <a:latin typeface="Bookman Old Style" pitchFamily="18" charset="0"/>
                </a:rPr>
              </a:br>
              <a:endParaRPr lang="ru-RU" sz="2000" b="1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6386" name="Rectangle 1"/>
          <p:cNvGrpSpPr>
            <a:grpSpLocks/>
          </p:cNvGrpSpPr>
          <p:nvPr/>
        </p:nvGrpSpPr>
        <p:grpSpPr bwMode="auto">
          <a:xfrm>
            <a:off x="468313" y="1989138"/>
            <a:ext cx="7632700" cy="798512"/>
            <a:chOff x="319" y="1267"/>
            <a:chExt cx="4446" cy="503"/>
          </a:xfrm>
        </p:grpSpPr>
        <p:pic>
          <p:nvPicPr>
            <p:cNvPr id="16393" name="Rectangle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" y="1267"/>
              <a:ext cx="444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5"/>
            <p:cNvSpPr txBox="1">
              <a:spLocks noChangeArrowheads="1"/>
            </p:cNvSpPr>
            <p:nvPr/>
          </p:nvSpPr>
          <p:spPr bwMode="auto">
            <a:xfrm>
              <a:off x="360" y="1306"/>
              <a:ext cx="4365" cy="4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114300" algn="ctr"/>
              <a:r>
                <a:rPr lang="ru-RU" sz="1200">
                  <a:latin typeface="Calibri" pitchFamily="34" charset="0"/>
                  <a:cs typeface="Times New Roman" pitchFamily="18" charset="0"/>
                </a:rPr>
                <a:t>                          </a:t>
              </a:r>
              <a:r>
                <a:rPr lang="ru-RU" b="1">
                  <a:latin typeface="Bookman Old Style" pitchFamily="18" charset="0"/>
                  <a:cs typeface="Times New Roman" pitchFamily="18" charset="0"/>
                </a:rPr>
                <a:t>формирование у детей системы перцептивных   (обследовательских) действий;</a:t>
              </a:r>
              <a:endParaRPr lang="ru-RU" b="1">
                <a:latin typeface="Bookman Old Style" pitchFamily="18" charset="0"/>
              </a:endParaRPr>
            </a:p>
          </p:txBody>
        </p:sp>
      </p:grpSp>
      <p:grpSp>
        <p:nvGrpSpPr>
          <p:cNvPr id="16387" name="Rectangle 2"/>
          <p:cNvGrpSpPr>
            <a:grpSpLocks/>
          </p:cNvGrpSpPr>
          <p:nvPr/>
        </p:nvGrpSpPr>
        <p:grpSpPr bwMode="auto">
          <a:xfrm>
            <a:off x="539750" y="3141663"/>
            <a:ext cx="7488238" cy="574675"/>
            <a:chOff x="338" y="1978"/>
            <a:chExt cx="4224" cy="503"/>
          </a:xfrm>
        </p:grpSpPr>
        <p:pic>
          <p:nvPicPr>
            <p:cNvPr id="16391" name="Rectangl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" y="1978"/>
              <a:ext cx="4224" cy="50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80" y="2056"/>
              <a:ext cx="4140" cy="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vl="1" indent="114300" algn="ctr"/>
              <a:r>
                <a:rPr lang="ru-RU" b="1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 </a:t>
              </a:r>
              <a:r>
                <a:rPr lang="ru-RU" b="1">
                  <a:latin typeface="Bookman Old Style" pitchFamily="18" charset="0"/>
                  <a:cs typeface="Times New Roman" pitchFamily="18" charset="0"/>
                </a:rPr>
                <a:t>формирование у детей системы сенсорных эталонов;</a:t>
              </a:r>
              <a:endParaRPr lang="ru-RU" b="1">
                <a:latin typeface="Bookman Old Style" pitchFamily="18" charset="0"/>
              </a:endParaRPr>
            </a:p>
          </p:txBody>
        </p:sp>
      </p:grpSp>
      <p:grpSp>
        <p:nvGrpSpPr>
          <p:cNvPr id="16388" name="Прямоугольник 4"/>
          <p:cNvGrpSpPr>
            <a:grpSpLocks/>
          </p:cNvGrpSpPr>
          <p:nvPr/>
        </p:nvGrpSpPr>
        <p:grpSpPr bwMode="auto">
          <a:xfrm>
            <a:off x="539750" y="4292602"/>
            <a:ext cx="7488238" cy="1249199"/>
            <a:chOff x="273" y="2703"/>
            <a:chExt cx="4178" cy="1062"/>
          </a:xfrm>
        </p:grpSpPr>
        <p:pic>
          <p:nvPicPr>
            <p:cNvPr id="16389" name="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" y="2703"/>
              <a:ext cx="4178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11"/>
            <p:cNvSpPr txBox="1">
              <a:spLocks noChangeArrowheads="1"/>
            </p:cNvSpPr>
            <p:nvPr/>
          </p:nvSpPr>
          <p:spPr bwMode="auto">
            <a:xfrm>
              <a:off x="315" y="2745"/>
              <a:ext cx="4095" cy="102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Bookman Old Style" pitchFamily="18" charset="0"/>
                </a:rPr>
                <a:t>формирование у детей умения самостоятельно применять систему </a:t>
              </a:r>
              <a:r>
                <a:rPr lang="ru-RU" b="1" dirty="0" err="1">
                  <a:solidFill>
                    <a:srgbClr val="000000"/>
                  </a:solidFill>
                  <a:latin typeface="Bookman Old Style" pitchFamily="18" charset="0"/>
                </a:rPr>
                <a:t>перцептивных</a:t>
              </a:r>
              <a:r>
                <a:rPr lang="ru-RU" b="1" dirty="0">
                  <a:solidFill>
                    <a:srgbClr val="000000"/>
                  </a:solidFill>
                  <a:latin typeface="Bookman Old Style" pitchFamily="18" charset="0"/>
                </a:rPr>
                <a:t> действий и систему сенсорных эталонов: в практической и познавательной деятельности.</a:t>
              </a:r>
            </a:p>
          </p:txBody>
        </p:sp>
      </p:grpSp>
    </p:spTree>
  </p:cSld>
  <p:clrMapOvr>
    <a:masterClrMapping/>
  </p:clrMapOvr>
  <p:transition advTm="2314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500063"/>
            <a:ext cx="7858125" cy="507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Познание окружающего мира начинается с ощущений, с восприятия. Чем богаче ощущения и восприятия, тем шире и многограннее будут полученные человеком сведения об окружающем мире. Таким образом, сенсорная культура ребёнка, уровень развития его ощущений и восприятий являются важной предпосылкой успешной познавательной деятельности.</a:t>
            </a:r>
            <a:b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777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3890" cy="16769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t0.gstatic.com/images?q=tbn:ANd9GcS9Xu_Ks5UJBaHCdC7Mq7QqW1af7bFElRrmSyBkmCLee0Zpew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5750">
            <a:off x="4786314" y="4500570"/>
            <a:ext cx="2162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t0.gstatic.com/images?q=tbn:ANd9GcQhWE7YvktYcLs5mIlL6oGVhqWUNGR2h9p_2i2HY5O6tAKtmPcQ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3784">
            <a:off x="785786" y="2428868"/>
            <a:ext cx="228600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http://t1.gstatic.com/images?q=tbn:ANd9GcTb9SkVC2F6uC8jL_EW8tCNf-cz4o3ACJQmLUncmzmoV0SoEB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357430"/>
            <a:ext cx="20859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6" name="Picture 18" descr="http://t3.gstatic.com/images?q=tbn:ANd9GcQihAgN-aoA5jd452ROSJH7j-TiU5YFlXoQ_lQa2F8LCwGApLPj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428868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8" name="Picture 20" descr="http://t1.gstatic.com/images?q=tbn:ANd9GcRguMPvRA8egGOCaBHyHHKfD-EXxwz4YlD5YhOWkbq5EM8lu6mPdKtniBReZ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6607">
            <a:off x="928662" y="4643446"/>
            <a:ext cx="25844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2584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214313"/>
            <a:ext cx="7500938" cy="1271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Педагогика считает, что сенсорное воспитание надо осуществлять в процессе разных видов деятельности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7625" y="1714500"/>
            <a:ext cx="285750" cy="714375"/>
          </a:xfrm>
          <a:prstGeom prst="downArrow">
            <a:avLst>
              <a:gd name="adj1" fmla="val 50000"/>
              <a:gd name="adj2" fmla="val 56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3" y="2571750"/>
            <a:ext cx="2214562" cy="7858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конструктивной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2571750"/>
            <a:ext cx="2214562" cy="7858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изобразительной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2571750"/>
            <a:ext cx="1785938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Игровой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4500563"/>
            <a:ext cx="3000375" cy="112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музыкально-двигательной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143375" y="4500563"/>
            <a:ext cx="3057525" cy="112871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algn="ctr">
            <a:solidFill>
              <a:srgbClr val="BB6126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ru-RU" sz="1600" b="1" dirty="0">
                <a:latin typeface="Bookman Old Style" pitchFamily="18" charset="0"/>
                <a:cs typeface="+mn-cs"/>
              </a:rPr>
              <a:t>ознакомлении детей с окружающим</a:t>
            </a:r>
          </a:p>
        </p:txBody>
      </p:sp>
      <p:sp>
        <p:nvSpPr>
          <p:cNvPr id="11" name="Стрелка вниз 10"/>
          <p:cNvSpPr/>
          <p:nvPr/>
        </p:nvSpPr>
        <p:spPr>
          <a:xfrm rot="2336212">
            <a:off x="1631950" y="1676400"/>
            <a:ext cx="334963" cy="679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52113">
            <a:off x="6186488" y="1654175"/>
            <a:ext cx="342900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84374">
            <a:off x="2443163" y="3594100"/>
            <a:ext cx="341312" cy="701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06003">
            <a:off x="5227638" y="3600450"/>
            <a:ext cx="319087" cy="72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1754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43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1600" b="1" cap="none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a:t>
            </a:r>
          </a:p>
        </p:txBody>
      </p:sp>
      <p:pic>
        <p:nvPicPr>
          <p:cNvPr id="2050" name="Picture 2" descr="C:\Users\Андрей\Desktop\DSC01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301989" cy="185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дрей\Desktop\DSC0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325837" cy="187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дрей\Desktop\DSC01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256"/>
            <a:ext cx="4214810" cy="237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84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</a:t>
            </a:r>
            <a:r>
              <a:rPr lang="ru-RU" b="1" dirty="0" smtClean="0">
                <a:latin typeface="Bookman Old Style" pitchFamily="18" charset="0"/>
              </a:rPr>
              <a:t>Содержание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сенсорного воспитания.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 содержание сенсорного воспитания.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сенсорного воспитания в детском саду.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и способы обследования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в детском саду.</a:t>
            </a:r>
            <a:endParaRPr lang="ru-RU" dirty="0" smtClean="0"/>
          </a:p>
        </p:txBody>
      </p:sp>
      <p:pic>
        <p:nvPicPr>
          <p:cNvPr id="22533" name="Picture 9" descr="2014-04-03-830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483768" y="3645024"/>
            <a:ext cx="4189323" cy="307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1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596</TotalTime>
  <Words>1042</Words>
  <Application>Microsoft Office PowerPoint</Application>
  <PresentationFormat>Экран (4:3)</PresentationFormat>
  <Paragraphs>83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МУНИЦИПАЛЬНОЕ БЮДЖЕТНОЕ ДОШКОЛЬНОЕ ОБРАЗОВАТЕЛЬНОЕ  УЧРЕЖДЕНИЕ  (ЯСЛИ-САД) № 1 «РОМАШКА» МУНИЦИПАЛЬНОГО ОБРАЗОВАНИЯ ГОРОДСКОЙ ОКРУГ  КРАСНОПЕРЕКОПСК РЕСПУБЛИКИ КРЫМ    </vt:lpstr>
      <vt:lpstr>Слайд 2</vt:lpstr>
      <vt:lpstr> СЕНСОРНОЕ ВОСПИТАНИЕ – ЭТО ЦЕЛЕНАПРАВЛЕННОЕ РАЗВИТИЕ ОЩУЩЕНИЙ И ВОСПРИЯТИЙ. СЛОВО «СЕНСОРНЫЙ» ПРОИСХОДИТ ОТ ЛАТИНСКОГО СЛОВА «SENSUS» - «ЧУВСТВО», «ОЩУЩЕНИЕ», «ВОСПРИЯТИЕ», «СПОСОБНОСТЬ ОЩУЩЕНИЯ».</vt:lpstr>
      <vt:lpstr>Слайд 4</vt:lpstr>
      <vt:lpstr>Слайд 5</vt:lpstr>
      <vt:lpstr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 </vt:lpstr>
      <vt:lpstr>Слайд 7</vt:lpstr>
      <vt:lpstr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vt:lpstr>
      <vt:lpstr>                         Содержание</vt:lpstr>
      <vt:lpstr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vt:lpstr>
      <vt:lpstr>Постепенно дети учатся ориентироваться во времени и овладевают временными понятиями, осознают последовательность и продолжительность времени. 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  </vt:lpstr>
      <vt:lpstr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vt:lpstr>
      <vt:lpstr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 </vt:lpstr>
      <vt:lpstr>Слайд 14</vt:lpstr>
      <vt:lpstr>    МЕТОДИКА СЕНСОРНОГО ВОСПИТАНИЯ</vt:lpstr>
      <vt:lpstr>Слайд 16</vt:lpstr>
      <vt:lpstr>Слайд 17</vt:lpstr>
      <vt:lpstr>Слайд 18</vt:lpstr>
      <vt:lpstr>При подготовке к другим видам деятельности, например к труду, отбираются и соответствующие способы обследования.</vt:lpstr>
      <vt:lpstr>Слайд 20</vt:lpstr>
      <vt:lpstr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vt:lpstr>
      <vt:lpstr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vt:lpstr>
      <vt:lpstr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 Воспитатель, используя окружающую обстановку, последовательно развивает ощущения и восприятия детей. </vt:lpstr>
      <vt:lpstr>  Дидактические игры  – основное средство сенсорного воспитания.</vt:lpstr>
      <vt:lpstr>Игры с прищепками</vt:lpstr>
      <vt:lpstr>Квадраты «Сложи узор»; «Чудесный мешочек»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сенсорного воспитания</dc:title>
  <dc:creator>Андрей</dc:creator>
  <cp:lastModifiedBy>user</cp:lastModifiedBy>
  <cp:revision>92</cp:revision>
  <dcterms:created xsi:type="dcterms:W3CDTF">2011-04-06T12:29:45Z</dcterms:created>
  <dcterms:modified xsi:type="dcterms:W3CDTF">2022-01-24T06:45:35Z</dcterms:modified>
</cp:coreProperties>
</file>