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6" r:id="rId3"/>
    <p:sldId id="273" r:id="rId4"/>
    <p:sldId id="271" r:id="rId5"/>
    <p:sldId id="272" r:id="rId6"/>
    <p:sldId id="276" r:id="rId7"/>
    <p:sldId id="274" r:id="rId8"/>
    <p:sldId id="286" r:id="rId9"/>
    <p:sldId id="269" r:id="rId10"/>
    <p:sldId id="268" r:id="rId11"/>
    <p:sldId id="285" r:id="rId12"/>
    <p:sldId id="302" r:id="rId13"/>
    <p:sldId id="278" r:id="rId14"/>
    <p:sldId id="300" r:id="rId15"/>
    <p:sldId id="301" r:id="rId16"/>
    <p:sldId id="297" r:id="rId17"/>
    <p:sldId id="299" r:id="rId18"/>
    <p:sldId id="296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12280"/>
    <a:srgbClr val="CC66FF"/>
    <a:srgbClr val="B777FD"/>
    <a:srgbClr val="9CB3FE"/>
    <a:srgbClr val="B4DE86"/>
    <a:srgbClr val="C58A4F"/>
    <a:srgbClr val="D3ACFE"/>
    <a:srgbClr val="612A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DA927B-5B25-469A-A146-D5DB2D1F96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AC0AF1-9A99-4728-9AC2-FB2694707D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DD52D1-669C-4A60-9E4E-0E88B08263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B987BF-3EDD-4298-9FDC-3B8133EF59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9FE25A-D278-48E0-87A2-A667944A7C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30C5B4-13D1-46A9-A776-50CC6A174D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2C7F9A-A3B3-4E42-990E-D13791F20E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9BAB1D-D3B2-4A0E-B44C-9352AE13E5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C7F7C1-0DAF-4815-8D61-4E127BF8C1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B8030B-E26F-4B08-83F8-4C9DD8139F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139B1B-F53D-43AE-8BFA-59681EB45E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7D66129-D9F2-4D90-B012-E9B325C4F5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Группа 24"/>
          <p:cNvGrpSpPr>
            <a:grpSpLocks/>
          </p:cNvGrpSpPr>
          <p:nvPr/>
        </p:nvGrpSpPr>
        <p:grpSpPr bwMode="auto">
          <a:xfrm>
            <a:off x="285750" y="6643688"/>
            <a:ext cx="8858250" cy="214312"/>
            <a:chOff x="285720" y="4357694"/>
            <a:chExt cx="8715436" cy="214314"/>
          </a:xfrm>
        </p:grpSpPr>
        <p:sp>
          <p:nvSpPr>
            <p:cNvPr id="9" name="Прямоугольник 8"/>
            <p:cNvSpPr/>
            <p:nvPr/>
          </p:nvSpPr>
          <p:spPr>
            <a:xfrm flipV="1">
              <a:off x="285720" y="4500570"/>
              <a:ext cx="8715436" cy="7143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 flipV="1">
              <a:off x="285720" y="4429132"/>
              <a:ext cx="8715436" cy="71439"/>
            </a:xfrm>
            <a:prstGeom prst="rect">
              <a:avLst/>
            </a:prstGeom>
            <a:solidFill>
              <a:srgbClr val="69D8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 flipV="1">
              <a:off x="285720" y="4357694"/>
              <a:ext cx="8715436" cy="71438"/>
            </a:xfrm>
            <a:prstGeom prst="rect">
              <a:avLst/>
            </a:prstGeom>
            <a:solidFill>
              <a:srgbClr val="DB9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2051" name="Прямоугольник 25"/>
          <p:cNvSpPr>
            <a:spLocks noChangeArrowheads="1"/>
          </p:cNvSpPr>
          <p:nvPr/>
        </p:nvSpPr>
        <p:spPr bwMode="auto">
          <a:xfrm>
            <a:off x="4427984" y="4480951"/>
            <a:ext cx="4597672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/>
              <a:t>              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Выполнила воспитатель: 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2-ой ранней группы «Пчёлки»  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Дудченко В.Н</a:t>
            </a:r>
          </a:p>
          <a:p>
            <a:r>
              <a:rPr lang="ru-RU" sz="2000" b="1" dirty="0" smtClean="0">
                <a:solidFill>
                  <a:srgbClr val="663300"/>
                </a:solidFill>
              </a:rPr>
              <a:t> </a:t>
            </a:r>
            <a:endParaRPr lang="ru-RU" sz="2000" b="1" dirty="0">
              <a:solidFill>
                <a:srgbClr val="663300"/>
              </a:solidFill>
            </a:endParaRPr>
          </a:p>
        </p:txBody>
      </p:sp>
      <p:grpSp>
        <p:nvGrpSpPr>
          <p:cNvPr id="2052" name="Группа 15"/>
          <p:cNvGrpSpPr>
            <a:grpSpLocks/>
          </p:cNvGrpSpPr>
          <p:nvPr/>
        </p:nvGrpSpPr>
        <p:grpSpPr bwMode="auto">
          <a:xfrm>
            <a:off x="1043608" y="3008932"/>
            <a:ext cx="2571750" cy="3357563"/>
            <a:chOff x="785786" y="2714620"/>
            <a:chExt cx="2928958" cy="3643338"/>
          </a:xfrm>
        </p:grpSpPr>
        <p:pic>
          <p:nvPicPr>
            <p:cNvPr id="2054" name="Рисунок 9" descr="http://www.poshtorg.com/image/cache/data/massazhery/ce-%D0%B4%D0%B6%D0%BE%D0%BA-500x500-500x500.jpg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85786" y="4000504"/>
              <a:ext cx="1285884" cy="1357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5" name="Рисунок 10" descr="http://zdrava-srs.ru/sites/default/files/1.jp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28728" y="2714620"/>
              <a:ext cx="1428760" cy="1357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6" name="Рисунок 11" descr="http://i011.radikal.ru/1201/0d/3e9b44fa8b53.jpg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57224" y="4786322"/>
              <a:ext cx="2857520" cy="15716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Прямоугольник 12"/>
          <p:cNvSpPr/>
          <p:nvPr/>
        </p:nvSpPr>
        <p:spPr>
          <a:xfrm>
            <a:off x="1043608" y="1623937"/>
            <a:ext cx="7643866" cy="138499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cap="all" dirty="0" smtClean="0">
                <a:ln w="9000" cmpd="sng">
                  <a:solidFill>
                    <a:srgbClr val="7030A0"/>
                  </a:solidFill>
                  <a:prstDash val="solid"/>
                </a:ln>
                <a:solidFill>
                  <a:srgbClr val="60037D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Мастер - класс</a:t>
            </a:r>
          </a:p>
          <a:p>
            <a:pPr algn="ctr">
              <a:defRPr/>
            </a:pPr>
            <a:r>
              <a:rPr lang="ru-RU" sz="2800" b="1" cap="all" dirty="0" smtClean="0">
                <a:ln w="9000" cmpd="sng">
                  <a:solidFill>
                    <a:srgbClr val="7030A0"/>
                  </a:solidFill>
                  <a:prstDash val="solid"/>
                </a:ln>
                <a:solidFill>
                  <a:srgbClr val="60037D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СУ-ДЖОК  </a:t>
            </a:r>
            <a:r>
              <a:rPr lang="ru-RU" sz="2800" b="1" cap="all" dirty="0">
                <a:ln w="9000" cmpd="sng">
                  <a:solidFill>
                    <a:srgbClr val="7030A0"/>
                  </a:solidFill>
                  <a:prstDash val="solid"/>
                </a:ln>
                <a:solidFill>
                  <a:srgbClr val="60037D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ТЕРАПИЯ </a:t>
            </a:r>
            <a:br>
              <a:rPr lang="ru-RU" sz="2800" b="1" cap="all" dirty="0">
                <a:ln w="9000" cmpd="sng">
                  <a:solidFill>
                    <a:srgbClr val="7030A0"/>
                  </a:solidFill>
                  <a:prstDash val="solid"/>
                </a:ln>
                <a:solidFill>
                  <a:srgbClr val="60037D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800" b="1" cap="all" dirty="0">
                <a:ln w="9000" cmpd="sng">
                  <a:solidFill>
                    <a:srgbClr val="7030A0"/>
                  </a:solidFill>
                  <a:prstDash val="solid"/>
                </a:ln>
                <a:solidFill>
                  <a:srgbClr val="60037D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  работе с  Дошкольниками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95537" y="116632"/>
            <a:ext cx="83768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МУНИЦИПАЛЬНОЕ БЮДЖЕТНОЕ ДОШКОЛЬНОЕ ОБРАЗОВАТЕЛЬНОЕ</a:t>
            </a:r>
          </a:p>
          <a:p>
            <a:pPr algn="ctr"/>
            <a:r>
              <a:rPr lang="ru-RU" b="1" dirty="0"/>
              <a:t>УЧРЕЖДЕНИЕ (ЯСЛИ - САД) № 1 «РОМАШКА»</a:t>
            </a:r>
          </a:p>
          <a:p>
            <a:pPr algn="ctr"/>
            <a:r>
              <a:rPr lang="ru-RU" b="1" dirty="0"/>
              <a:t>МУНИЦИПАЛЬНОГО ОБРАЗОВАНИЯ ГОРОДСКОЙ ОКРУГ</a:t>
            </a:r>
          </a:p>
          <a:p>
            <a:pPr algn="ctr"/>
            <a:r>
              <a:rPr lang="ru-RU" b="1" dirty="0"/>
              <a:t>КРАСНОПЕРЕКОПС РЕСПУБЛИКИ КРЫМ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Группа 24"/>
          <p:cNvGrpSpPr>
            <a:grpSpLocks/>
          </p:cNvGrpSpPr>
          <p:nvPr/>
        </p:nvGrpSpPr>
        <p:grpSpPr bwMode="auto">
          <a:xfrm>
            <a:off x="285750" y="6643688"/>
            <a:ext cx="8858250" cy="214312"/>
            <a:chOff x="285720" y="4357694"/>
            <a:chExt cx="8715436" cy="214314"/>
          </a:xfrm>
        </p:grpSpPr>
        <p:sp>
          <p:nvSpPr>
            <p:cNvPr id="9" name="Прямоугольник 8"/>
            <p:cNvSpPr/>
            <p:nvPr/>
          </p:nvSpPr>
          <p:spPr>
            <a:xfrm flipV="1">
              <a:off x="285720" y="4500570"/>
              <a:ext cx="8715436" cy="7143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 flipV="1">
              <a:off x="285720" y="4429132"/>
              <a:ext cx="8715436" cy="71439"/>
            </a:xfrm>
            <a:prstGeom prst="rect">
              <a:avLst/>
            </a:prstGeom>
            <a:solidFill>
              <a:srgbClr val="69D8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 flipV="1">
              <a:off x="285720" y="4357694"/>
              <a:ext cx="8715436" cy="71438"/>
            </a:xfrm>
            <a:prstGeom prst="rect">
              <a:avLst/>
            </a:prstGeom>
            <a:solidFill>
              <a:srgbClr val="DB9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231813" y="-3143250"/>
            <a:ext cx="41910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Прямоугольник 15"/>
          <p:cNvSpPr>
            <a:spLocks noChangeArrowheads="1"/>
          </p:cNvSpPr>
          <p:nvPr/>
        </p:nvSpPr>
        <p:spPr bwMode="auto">
          <a:xfrm>
            <a:off x="285750" y="285750"/>
            <a:ext cx="864393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002060"/>
                </a:solidFill>
              </a:rPr>
              <a:t>Массаж специальным шариком. </a:t>
            </a:r>
          </a:p>
          <a:p>
            <a:r>
              <a:rPr lang="ru-RU" sz="2400" b="1">
                <a:solidFill>
                  <a:srgbClr val="002060"/>
                </a:solidFill>
              </a:rPr>
              <a:t>Прокатывая шарик между ладошками, дети массируют мышцы рук. </a:t>
            </a:r>
          </a:p>
        </p:txBody>
      </p:sp>
      <p:sp>
        <p:nvSpPr>
          <p:cNvPr id="11271" name="Прямоугольник 10"/>
          <p:cNvSpPr>
            <a:spLocks noChangeArrowheads="1"/>
          </p:cNvSpPr>
          <p:nvPr/>
        </p:nvSpPr>
        <p:spPr bwMode="auto">
          <a:xfrm>
            <a:off x="4214813" y="5143500"/>
            <a:ext cx="4572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002060"/>
                </a:solidFill>
              </a:rPr>
              <a:t>Массаж эластичным кольцом  </a:t>
            </a:r>
            <a:br>
              <a:rPr lang="ru-RU" sz="2400" b="1">
                <a:solidFill>
                  <a:srgbClr val="002060"/>
                </a:solidFill>
              </a:rPr>
            </a:br>
            <a:r>
              <a:rPr lang="ru-RU" sz="2400" b="1">
                <a:solidFill>
                  <a:srgbClr val="002060"/>
                </a:solidFill>
              </a:rPr>
              <a:t>помогает стимулировать работу внутренних органов. </a:t>
            </a:r>
            <a:endParaRPr lang="ru-RU" sz="2400"/>
          </a:p>
        </p:txBody>
      </p:sp>
      <p:pic>
        <p:nvPicPr>
          <p:cNvPr id="1026" name="Picture 2" descr="G:\су-джок\DSCN472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20377"/>
            <a:ext cx="3974422" cy="29808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C66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су-джок\DSCN473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317" y="1988840"/>
            <a:ext cx="3670099" cy="29523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C66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Группа 24"/>
          <p:cNvGrpSpPr>
            <a:grpSpLocks/>
          </p:cNvGrpSpPr>
          <p:nvPr/>
        </p:nvGrpSpPr>
        <p:grpSpPr bwMode="auto">
          <a:xfrm>
            <a:off x="285750" y="6643688"/>
            <a:ext cx="8858250" cy="214312"/>
            <a:chOff x="285720" y="4357694"/>
            <a:chExt cx="8715436" cy="214314"/>
          </a:xfrm>
        </p:grpSpPr>
        <p:sp>
          <p:nvSpPr>
            <p:cNvPr id="9" name="Прямоугольник 8"/>
            <p:cNvSpPr/>
            <p:nvPr/>
          </p:nvSpPr>
          <p:spPr>
            <a:xfrm flipV="1">
              <a:off x="285720" y="4500570"/>
              <a:ext cx="8715436" cy="7143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 flipV="1">
              <a:off x="285720" y="4429132"/>
              <a:ext cx="8715436" cy="71439"/>
            </a:xfrm>
            <a:prstGeom prst="rect">
              <a:avLst/>
            </a:prstGeom>
            <a:solidFill>
              <a:srgbClr val="69D8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 flipV="1">
              <a:off x="285720" y="4357694"/>
              <a:ext cx="8715436" cy="71438"/>
            </a:xfrm>
            <a:prstGeom prst="rect">
              <a:avLst/>
            </a:prstGeom>
            <a:solidFill>
              <a:srgbClr val="DB9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12291" name="Заголовок 9"/>
          <p:cNvSpPr>
            <a:spLocks noGrp="1"/>
          </p:cNvSpPr>
          <p:nvPr>
            <p:ph type="title"/>
          </p:nvPr>
        </p:nvSpPr>
        <p:spPr>
          <a:xfrm>
            <a:off x="4929188" y="357188"/>
            <a:ext cx="4043362" cy="1011237"/>
          </a:xfrm>
        </p:spPr>
        <p:txBody>
          <a:bodyPr/>
          <a:lstStyle/>
          <a:p>
            <a:r>
              <a:rPr lang="ru-RU" sz="1800" b="1" smtClean="0">
                <a:solidFill>
                  <a:srgbClr val="512280"/>
                </a:solidFill>
              </a:rPr>
              <a:t>РАЗВИТИЕ ФОНЕМАТИЧЕСКОГО ВОСПРИЯТИЯ</a:t>
            </a:r>
            <a:endParaRPr lang="ru-RU" sz="1800" smtClean="0">
              <a:solidFill>
                <a:srgbClr val="512280"/>
              </a:solidFill>
            </a:endParaRPr>
          </a:p>
        </p:txBody>
      </p:sp>
      <p:sp>
        <p:nvSpPr>
          <p:cNvPr id="12292" name="Прямоугольник 6"/>
          <p:cNvSpPr>
            <a:spLocks noChangeArrowheads="1"/>
          </p:cNvSpPr>
          <p:nvPr/>
        </p:nvSpPr>
        <p:spPr bwMode="auto">
          <a:xfrm>
            <a:off x="5429250" y="4500563"/>
            <a:ext cx="3500438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2060"/>
                </a:solidFill>
              </a:rPr>
              <a:t>Игры:</a:t>
            </a:r>
          </a:p>
          <a:p>
            <a:r>
              <a:rPr lang="ru-RU" b="1" i="1">
                <a:solidFill>
                  <a:srgbClr val="002060"/>
                </a:solidFill>
              </a:rPr>
              <a:t>«</a:t>
            </a:r>
            <a:r>
              <a:rPr lang="ru-RU" b="1">
                <a:solidFill>
                  <a:srgbClr val="002060"/>
                </a:solidFill>
              </a:rPr>
              <a:t>Синий шар кати, согласный звук мне назови»</a:t>
            </a:r>
            <a:endParaRPr lang="ru-RU">
              <a:solidFill>
                <a:srgbClr val="002060"/>
              </a:solidFill>
            </a:endParaRPr>
          </a:p>
          <a:p>
            <a:r>
              <a:rPr lang="ru-RU" b="1">
                <a:solidFill>
                  <a:srgbClr val="002060"/>
                </a:solidFill>
              </a:rPr>
              <a:t> «Спрячь шарик в ладонях, если звука «С» нет в слове»</a:t>
            </a:r>
          </a:p>
        </p:txBody>
      </p:sp>
      <p:pic>
        <p:nvPicPr>
          <p:cNvPr id="17413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6072198" y="1571612"/>
            <a:ext cx="1868379" cy="2428892"/>
          </a:xfrm>
          <a:solidFill>
            <a:srgbClr val="FFFFFF">
              <a:shade val="85000"/>
            </a:srgbClr>
          </a:solidFill>
          <a:ln w="88900" cap="sq">
            <a:solidFill>
              <a:srgbClr val="B777FD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295" name="Прямоугольник 10"/>
          <p:cNvSpPr>
            <a:spLocks noChangeArrowheads="1"/>
          </p:cNvSpPr>
          <p:nvPr/>
        </p:nvSpPr>
        <p:spPr bwMode="auto">
          <a:xfrm>
            <a:off x="500063" y="500063"/>
            <a:ext cx="38195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512280"/>
                </a:solidFill>
              </a:rPr>
              <a:t>ПАЛЬЧИКОВАЯ ГИМНАСТИКА </a:t>
            </a:r>
            <a:endParaRPr lang="ru-RU"/>
          </a:p>
        </p:txBody>
      </p:sp>
      <p:sp>
        <p:nvSpPr>
          <p:cNvPr id="12296" name="Прямоугольник 11"/>
          <p:cNvSpPr>
            <a:spLocks noChangeArrowheads="1"/>
          </p:cNvSpPr>
          <p:nvPr/>
        </p:nvSpPr>
        <p:spPr bwMode="auto">
          <a:xfrm>
            <a:off x="1157952" y="4178230"/>
            <a:ext cx="23479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С  Су-</a:t>
            </a:r>
            <a:r>
              <a:rPr lang="ru-RU" b="1" dirty="0" err="1">
                <a:solidFill>
                  <a:srgbClr val="002060"/>
                </a:solidFill>
              </a:rPr>
              <a:t>Джок</a:t>
            </a:r>
            <a:r>
              <a:rPr lang="ru-RU" b="1" dirty="0">
                <a:solidFill>
                  <a:srgbClr val="002060"/>
                </a:solidFill>
              </a:rPr>
              <a:t> шарами </a:t>
            </a:r>
          </a:p>
        </p:txBody>
      </p:sp>
      <p:sp>
        <p:nvSpPr>
          <p:cNvPr id="12297" name="Прямоугольник 12"/>
          <p:cNvSpPr>
            <a:spLocks noChangeArrowheads="1"/>
          </p:cNvSpPr>
          <p:nvPr/>
        </p:nvSpPr>
        <p:spPr bwMode="auto">
          <a:xfrm>
            <a:off x="852487" y="4777581"/>
            <a:ext cx="292893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«Мячик сильно </a:t>
            </a:r>
            <a:r>
              <a:rPr lang="ru-RU" b="1" dirty="0" err="1">
                <a:solidFill>
                  <a:srgbClr val="002060"/>
                </a:solidFill>
              </a:rPr>
              <a:t>посжимаю</a:t>
            </a:r>
            <a:endParaRPr lang="ru-RU" b="1" dirty="0">
              <a:solidFill>
                <a:srgbClr val="002060"/>
              </a:solidFill>
            </a:endParaRPr>
          </a:p>
          <a:p>
            <a:pPr algn="ctr"/>
            <a:r>
              <a:rPr lang="ru-RU" b="1" dirty="0">
                <a:solidFill>
                  <a:srgbClr val="002060"/>
                </a:solidFill>
              </a:rPr>
              <a:t>И ладошку поменяю»</a:t>
            </a:r>
          </a:p>
        </p:txBody>
      </p:sp>
      <p:pic>
        <p:nvPicPr>
          <p:cNvPr id="3074" name="Picture 2" descr="G:\су-джок\DSCN47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80728"/>
            <a:ext cx="3816424" cy="28063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C66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/>
          <a:lstStyle/>
          <a:p>
            <a:r>
              <a:rPr lang="ru-RU" sz="3200" b="1" dirty="0">
                <a:solidFill>
                  <a:srgbClr val="512280"/>
                </a:solidFill>
              </a:rPr>
              <a:t>Использование «Су-</a:t>
            </a:r>
            <a:r>
              <a:rPr lang="ru-RU" sz="3200" b="1" dirty="0" err="1">
                <a:solidFill>
                  <a:srgbClr val="512280"/>
                </a:solidFill>
              </a:rPr>
              <a:t>Джок</a:t>
            </a:r>
            <a:r>
              <a:rPr lang="ru-RU" sz="3200" b="1" dirty="0">
                <a:solidFill>
                  <a:srgbClr val="512280"/>
                </a:solidFill>
              </a:rPr>
              <a:t>» терапии при работе с детьми в  </a:t>
            </a:r>
            <a:r>
              <a:rPr lang="ru-RU" sz="3200" b="1" dirty="0" smtClean="0">
                <a:solidFill>
                  <a:srgbClr val="512280"/>
                </a:solidFill>
              </a:rPr>
              <a:t>группе «Пчёлки»</a:t>
            </a:r>
            <a:endParaRPr lang="ru-RU" sz="4000" dirty="0"/>
          </a:p>
        </p:txBody>
      </p:sp>
      <p:pic>
        <p:nvPicPr>
          <p:cNvPr id="8194" name="Picture 2" descr="G:\су-джок\DSCN47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5"/>
            <a:ext cx="3960440" cy="25922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G:\су-джок\DSCN47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484785"/>
            <a:ext cx="4176464" cy="25922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G:\су-джок\DSCN472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077073"/>
            <a:ext cx="4176464" cy="26092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G:\су-джок\DSCN473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77071"/>
            <a:ext cx="3960440" cy="26092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189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Группа 24"/>
          <p:cNvGrpSpPr>
            <a:grpSpLocks/>
          </p:cNvGrpSpPr>
          <p:nvPr/>
        </p:nvGrpSpPr>
        <p:grpSpPr bwMode="auto">
          <a:xfrm>
            <a:off x="285750" y="6643688"/>
            <a:ext cx="8858250" cy="214312"/>
            <a:chOff x="285720" y="4357694"/>
            <a:chExt cx="8715436" cy="214314"/>
          </a:xfrm>
        </p:grpSpPr>
        <p:sp>
          <p:nvSpPr>
            <p:cNvPr id="9" name="Прямоугольник 8"/>
            <p:cNvSpPr/>
            <p:nvPr/>
          </p:nvSpPr>
          <p:spPr>
            <a:xfrm flipV="1">
              <a:off x="285720" y="4500570"/>
              <a:ext cx="8715436" cy="7143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 flipV="1">
              <a:off x="285720" y="4429132"/>
              <a:ext cx="8715436" cy="71439"/>
            </a:xfrm>
            <a:prstGeom prst="rect">
              <a:avLst/>
            </a:prstGeom>
            <a:solidFill>
              <a:srgbClr val="69D8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 flipV="1">
              <a:off x="285720" y="4357694"/>
              <a:ext cx="8715436" cy="71438"/>
            </a:xfrm>
            <a:prstGeom prst="rect">
              <a:avLst/>
            </a:prstGeom>
            <a:solidFill>
              <a:srgbClr val="DB9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13315" name="Заголовок 9"/>
          <p:cNvSpPr>
            <a:spLocks noGrp="1"/>
          </p:cNvSpPr>
          <p:nvPr>
            <p:ph type="title"/>
          </p:nvPr>
        </p:nvSpPr>
        <p:spPr>
          <a:xfrm>
            <a:off x="699542" y="260648"/>
            <a:ext cx="8030666" cy="1368425"/>
          </a:xfrm>
        </p:spPr>
        <p:txBody>
          <a:bodyPr/>
          <a:lstStyle/>
          <a:p>
            <a:r>
              <a:rPr lang="ru-RU" sz="2000" b="1" dirty="0" smtClean="0">
                <a:solidFill>
                  <a:srgbClr val="512280"/>
                </a:solidFill>
              </a:rPr>
              <a:t>Игра</a:t>
            </a:r>
            <a:br>
              <a:rPr lang="ru-RU" sz="2000" b="1" dirty="0" smtClean="0">
                <a:solidFill>
                  <a:srgbClr val="512280"/>
                </a:solidFill>
              </a:rPr>
            </a:br>
            <a:r>
              <a:rPr lang="ru-RU" sz="2000" b="1" dirty="0" smtClean="0">
                <a:solidFill>
                  <a:srgbClr val="512280"/>
                </a:solidFill>
              </a:rPr>
              <a:t>Массаж </a:t>
            </a:r>
            <a:r>
              <a:rPr lang="ru-RU" sz="2000" b="1" dirty="0">
                <a:solidFill>
                  <a:srgbClr val="512280"/>
                </a:solidFill>
              </a:rPr>
              <a:t>Су – </a:t>
            </a:r>
            <a:r>
              <a:rPr lang="ru-RU" sz="2000" b="1" dirty="0" err="1">
                <a:solidFill>
                  <a:srgbClr val="512280"/>
                </a:solidFill>
              </a:rPr>
              <a:t>Джок</a:t>
            </a:r>
            <a:r>
              <a:rPr lang="ru-RU" sz="2000" b="1" dirty="0">
                <a:solidFill>
                  <a:srgbClr val="512280"/>
                </a:solidFill>
              </a:rPr>
              <a:t> шарами (дети повторяют слова и выполняют действия с шариком в соответствии с текстом)</a:t>
            </a:r>
            <a:r>
              <a:rPr lang="ru-RU" sz="1800" dirty="0"/>
              <a:t/>
            </a:r>
            <a:br>
              <a:rPr lang="ru-RU" sz="1800" dirty="0"/>
            </a:br>
            <a:endParaRPr lang="ru-RU" sz="1800" dirty="0" smtClean="0"/>
          </a:p>
        </p:txBody>
      </p:sp>
      <p:pic>
        <p:nvPicPr>
          <p:cNvPr id="5122" name="Picture 2" descr="G:\120NIKON\DSCN466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0" y="2420888"/>
            <a:ext cx="4040715" cy="39026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93682" y="1484784"/>
            <a:ext cx="5619357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50" b="1" dirty="0"/>
              <a:t>Этот шарик непростой, -(любуемся шариком на левой ладошке)</a:t>
            </a:r>
            <a:br>
              <a:rPr lang="ru-RU" sz="1450" b="1" dirty="0"/>
            </a:br>
            <a:r>
              <a:rPr lang="ru-RU" sz="1450" b="1" dirty="0"/>
              <a:t>Он колючий, вот какой. - (накрываем правой ладонью)</a:t>
            </a:r>
            <a:br>
              <a:rPr lang="ru-RU" sz="1450" b="1" dirty="0"/>
            </a:br>
            <a:r>
              <a:rPr lang="ru-RU" sz="1450" b="1" dirty="0"/>
              <a:t>Будем с шариком играть - (катаем шарик горизонтально)</a:t>
            </a:r>
            <a:br>
              <a:rPr lang="ru-RU" sz="1450" b="1" dirty="0"/>
            </a:br>
            <a:r>
              <a:rPr lang="ru-RU" sz="1450" b="1" dirty="0"/>
              <a:t>И ладошки согревать.</a:t>
            </a:r>
            <a:br>
              <a:rPr lang="ru-RU" sz="1450" b="1" dirty="0"/>
            </a:br>
            <a:r>
              <a:rPr lang="ru-RU" sz="1450" b="1" dirty="0"/>
              <a:t>Раз катаем, два катаем -(катаем шарик вертикально)</a:t>
            </a:r>
            <a:br>
              <a:rPr lang="ru-RU" sz="1450" b="1" dirty="0"/>
            </a:br>
            <a:r>
              <a:rPr lang="ru-RU" sz="1450" b="1" dirty="0"/>
              <a:t>Сильней на шарик нажимаем.</a:t>
            </a:r>
            <a:br>
              <a:rPr lang="ru-RU" sz="1450" b="1" dirty="0"/>
            </a:br>
            <a:r>
              <a:rPr lang="ru-RU" sz="1450" b="1" dirty="0"/>
              <a:t>Как колобок мы покатаем, </a:t>
            </a:r>
            <a:r>
              <a:rPr lang="ru-RU" sz="1450" b="1" dirty="0" smtClean="0"/>
              <a:t>-</a:t>
            </a:r>
          </a:p>
          <a:p>
            <a:r>
              <a:rPr lang="ru-RU" sz="1450" b="1" dirty="0" smtClean="0"/>
              <a:t>(</a:t>
            </a:r>
            <a:r>
              <a:rPr lang="ru-RU" sz="1450" b="1" dirty="0"/>
              <a:t>катаем шарик в центре ладошки)</a:t>
            </a:r>
            <a:br>
              <a:rPr lang="ru-RU" sz="1450" b="1" dirty="0"/>
            </a:br>
            <a:r>
              <a:rPr lang="ru-RU" sz="1450" b="1" dirty="0"/>
              <a:t>Сильней на шарик нажимаем</a:t>
            </a:r>
            <a:r>
              <a:rPr lang="ru-RU" sz="1450" b="1" dirty="0" smtClean="0"/>
              <a:t>. - (</a:t>
            </a:r>
            <a:r>
              <a:rPr lang="ru-RU" sz="1450" b="1" dirty="0"/>
              <a:t>Выполняем движения в соответствии с текстом в правой руке)</a:t>
            </a:r>
            <a:br>
              <a:rPr lang="ru-RU" sz="1450" b="1" dirty="0"/>
            </a:br>
            <a:r>
              <a:rPr lang="ru-RU" sz="1450" b="1" dirty="0"/>
              <a:t>В руку правую возьмём, </a:t>
            </a:r>
            <a:br>
              <a:rPr lang="ru-RU" sz="1450" b="1" dirty="0"/>
            </a:br>
            <a:r>
              <a:rPr lang="ru-RU" sz="1450" b="1" dirty="0"/>
              <a:t>В кулачок его сожмём</a:t>
            </a:r>
            <a:r>
              <a:rPr lang="ru-RU" sz="1450" b="1" dirty="0" smtClean="0"/>
              <a:t>. - (</a:t>
            </a:r>
            <a:r>
              <a:rPr lang="ru-RU" sz="1450" b="1" dirty="0"/>
              <a:t>Выполняем движения в </a:t>
            </a:r>
            <a:endParaRPr lang="ru-RU" sz="1450" b="1" dirty="0" smtClean="0"/>
          </a:p>
          <a:p>
            <a:r>
              <a:rPr lang="ru-RU" sz="1450" b="1" dirty="0" smtClean="0"/>
              <a:t>соответствии </a:t>
            </a:r>
            <a:r>
              <a:rPr lang="ru-RU" sz="1450" b="1" dirty="0"/>
              <a:t>с текстом в левой руке)</a:t>
            </a:r>
            <a:br>
              <a:rPr lang="ru-RU" sz="1450" b="1" dirty="0"/>
            </a:br>
            <a:r>
              <a:rPr lang="ru-RU" sz="1450" b="1" dirty="0"/>
              <a:t>В руку левую возьмём,</a:t>
            </a:r>
            <a:br>
              <a:rPr lang="ru-RU" sz="1450" b="1" dirty="0"/>
            </a:br>
            <a:r>
              <a:rPr lang="ru-RU" sz="1450" b="1" dirty="0"/>
              <a:t>В кулачок его сожмём.</a:t>
            </a:r>
            <a:br>
              <a:rPr lang="ru-RU" sz="1450" b="1" dirty="0"/>
            </a:br>
            <a:r>
              <a:rPr lang="ru-RU" sz="1450" b="1" dirty="0"/>
              <a:t>(Выполняем движения в соответствии с текстом)</a:t>
            </a:r>
            <a:br>
              <a:rPr lang="ru-RU" sz="1450" b="1" dirty="0"/>
            </a:br>
            <a:r>
              <a:rPr lang="ru-RU" sz="1450" b="1" dirty="0"/>
              <a:t>Мы положим шар на стол</a:t>
            </a:r>
            <a:br>
              <a:rPr lang="ru-RU" sz="1450" b="1" dirty="0"/>
            </a:br>
            <a:r>
              <a:rPr lang="ru-RU" sz="1450" b="1" dirty="0"/>
              <a:t>И посмотрим на ладошки,</a:t>
            </a:r>
            <a:br>
              <a:rPr lang="ru-RU" sz="1450" b="1" dirty="0"/>
            </a:br>
            <a:r>
              <a:rPr lang="ru-RU" sz="1450" b="1" dirty="0"/>
              <a:t>И похлопаем немножко,</a:t>
            </a:r>
            <a:br>
              <a:rPr lang="ru-RU" sz="1450" b="1" dirty="0"/>
            </a:br>
            <a:r>
              <a:rPr lang="ru-RU" sz="1450" b="1" dirty="0"/>
              <a:t>Потрясём свои ладошки.</a:t>
            </a:r>
            <a:r>
              <a:rPr lang="ru-RU" sz="1450" dirty="0"/>
              <a:t>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1098"/>
            <a:ext cx="8229600" cy="1786210"/>
          </a:xfrm>
        </p:spPr>
        <p:txBody>
          <a:bodyPr/>
          <a:lstStyle/>
          <a:p>
            <a:r>
              <a:rPr lang="ru-RU" sz="3600" b="1" dirty="0">
                <a:solidFill>
                  <a:srgbClr val="512280"/>
                </a:solidFill>
              </a:rPr>
              <a:t>«Приветствие»</a:t>
            </a:r>
            <a:r>
              <a:rPr lang="ru-RU" sz="3600" dirty="0">
                <a:solidFill>
                  <a:srgbClr val="512280"/>
                </a:solidFill>
              </a:rPr>
              <a:t/>
            </a:r>
            <a:br>
              <a:rPr lang="ru-RU" sz="3600" dirty="0">
                <a:solidFill>
                  <a:srgbClr val="512280"/>
                </a:solidFill>
              </a:rPr>
            </a:br>
            <a:r>
              <a:rPr lang="ru-RU" sz="3200" b="1" dirty="0">
                <a:solidFill>
                  <a:srgbClr val="512280"/>
                </a:solidFill>
              </a:rPr>
              <a:t>(поочередно надевать массажное кольцо на каждый палец ноги</a:t>
            </a:r>
            <a:r>
              <a:rPr lang="ru-RU" sz="3200" b="1" dirty="0" smtClean="0">
                <a:solidFill>
                  <a:srgbClr val="512280"/>
                </a:solidFill>
              </a:rPr>
              <a:t>)</a:t>
            </a:r>
            <a:endParaRPr lang="ru-RU" sz="4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844824"/>
            <a:ext cx="523832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Здравствуй, солнце золотое!</a:t>
            </a:r>
          </a:p>
          <a:p>
            <a:r>
              <a:rPr lang="ru-RU" sz="2400" b="1" dirty="0"/>
              <a:t>Здравствуй, небо голубое!</a:t>
            </a:r>
          </a:p>
          <a:p>
            <a:r>
              <a:rPr lang="ru-RU" sz="2400" b="1" dirty="0"/>
              <a:t>Здравствуй, вольный ветерок!</a:t>
            </a:r>
          </a:p>
          <a:p>
            <a:r>
              <a:rPr lang="ru-RU" sz="2400" b="1" dirty="0"/>
              <a:t>Здравствуй, маленький дубок!</a:t>
            </a:r>
          </a:p>
          <a:p>
            <a:r>
              <a:rPr lang="ru-RU" sz="2400" b="1" dirty="0"/>
              <a:t>Мы живём в родном краю –</a:t>
            </a:r>
          </a:p>
          <a:p>
            <a:r>
              <a:rPr lang="ru-RU" sz="2400" b="1" i="1" dirty="0"/>
              <a:t>(надеваем колечко на каждый пальчик ноги, начинаем с мизинчика)</a:t>
            </a:r>
            <a:endParaRPr lang="ru-RU" sz="2400" b="1" dirty="0"/>
          </a:p>
          <a:p>
            <a:r>
              <a:rPr lang="ru-RU" sz="2400" b="1" dirty="0"/>
              <a:t>Всех я вас приветствую!</a:t>
            </a:r>
          </a:p>
          <a:p>
            <a:r>
              <a:rPr lang="ru-RU" sz="2400" b="1" i="1" dirty="0"/>
              <a:t>(разводим руки в стороны и </a:t>
            </a:r>
            <a:endParaRPr lang="ru-RU" sz="2400" b="1" i="1" dirty="0" smtClean="0"/>
          </a:p>
          <a:p>
            <a:r>
              <a:rPr lang="ru-RU" sz="2400" b="1" i="1" dirty="0" err="1" smtClean="0"/>
              <a:t>машим</a:t>
            </a:r>
            <a:r>
              <a:rPr lang="ru-RU" sz="2400" b="1" i="1" dirty="0" smtClean="0"/>
              <a:t> </a:t>
            </a:r>
            <a:r>
              <a:rPr lang="ru-RU" sz="2400" b="1" i="1" dirty="0"/>
              <a:t>друг другу)</a:t>
            </a:r>
            <a:endParaRPr lang="ru-RU" sz="24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420888"/>
            <a:ext cx="3888432" cy="39604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962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>
                <a:solidFill>
                  <a:srgbClr val="512280"/>
                </a:solidFill>
              </a:rPr>
              <a:t>Упражнение  </a:t>
            </a:r>
            <a:r>
              <a:rPr lang="ru-RU" sz="3600" b="1" dirty="0" smtClean="0">
                <a:solidFill>
                  <a:srgbClr val="512280"/>
                </a:solidFill>
              </a:rPr>
              <a:t/>
            </a:r>
            <a:br>
              <a:rPr lang="ru-RU" sz="3600" b="1" dirty="0" smtClean="0">
                <a:solidFill>
                  <a:srgbClr val="512280"/>
                </a:solidFill>
              </a:rPr>
            </a:br>
            <a:r>
              <a:rPr lang="ru-RU" sz="3600" b="1" dirty="0" smtClean="0">
                <a:solidFill>
                  <a:srgbClr val="512280"/>
                </a:solidFill>
              </a:rPr>
              <a:t>«</a:t>
            </a:r>
            <a:r>
              <a:rPr lang="ru-RU" sz="3600" b="1" dirty="0">
                <a:solidFill>
                  <a:srgbClr val="512280"/>
                </a:solidFill>
              </a:rPr>
              <a:t>Огород» с мячиком </a:t>
            </a:r>
            <a:r>
              <a:rPr lang="ru-RU" sz="3600" b="1" dirty="0" smtClean="0">
                <a:solidFill>
                  <a:srgbClr val="512280"/>
                </a:solidFill>
              </a:rPr>
              <a:t>су-</a:t>
            </a:r>
            <a:r>
              <a:rPr lang="ru-RU" sz="3600" b="1" dirty="0" err="1" smtClean="0">
                <a:solidFill>
                  <a:srgbClr val="512280"/>
                </a:solidFill>
              </a:rPr>
              <a:t>джок</a:t>
            </a:r>
            <a:endParaRPr lang="ru-RU" sz="3600" dirty="0">
              <a:solidFill>
                <a:srgbClr val="51228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276872"/>
            <a:ext cx="4320480" cy="40059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06326" y="1700808"/>
            <a:ext cx="474173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В огород пойдём,</a:t>
            </a:r>
          </a:p>
          <a:p>
            <a:r>
              <a:rPr lang="ru-RU" sz="2000" b="1" dirty="0"/>
              <a:t>Урожай соберём.</a:t>
            </a:r>
          </a:p>
          <a:p>
            <a:r>
              <a:rPr lang="ru-RU" sz="2000" b="1" i="1" dirty="0"/>
              <a:t>(катаем шарик по стопе вперёд-назад)</a:t>
            </a:r>
            <a:endParaRPr lang="ru-RU" sz="2000" b="1" dirty="0"/>
          </a:p>
          <a:p>
            <a:r>
              <a:rPr lang="ru-RU" sz="2000" b="1" dirty="0"/>
              <a:t>Мы морковки натаскаем</a:t>
            </a:r>
          </a:p>
          <a:p>
            <a:r>
              <a:rPr lang="ru-RU" sz="2000" b="1" dirty="0"/>
              <a:t>И картошки накопаем.</a:t>
            </a:r>
          </a:p>
          <a:p>
            <a:r>
              <a:rPr lang="ru-RU" sz="2000" b="1" dirty="0"/>
              <a:t>Срежем мы кочан капусты,</a:t>
            </a:r>
          </a:p>
          <a:p>
            <a:r>
              <a:rPr lang="ru-RU" sz="2000" b="1" dirty="0"/>
              <a:t>Круглый, сочный, очень вкусный.</a:t>
            </a:r>
          </a:p>
          <a:p>
            <a:r>
              <a:rPr lang="ru-RU" sz="2000" b="1" dirty="0"/>
              <a:t>Щавеля нарвём немножко</a:t>
            </a:r>
          </a:p>
          <a:p>
            <a:r>
              <a:rPr lang="ru-RU" sz="2000" b="1" i="1" dirty="0"/>
              <a:t>(на каждую строчку прокатываем шарик по пальцу)</a:t>
            </a:r>
            <a:endParaRPr lang="ru-RU" sz="2000" b="1" dirty="0"/>
          </a:p>
          <a:p>
            <a:r>
              <a:rPr lang="ru-RU" sz="2000" b="1" dirty="0"/>
              <a:t>И вернёмся по дорожке.</a:t>
            </a:r>
          </a:p>
          <a:p>
            <a:r>
              <a:rPr lang="ru-RU" sz="2000" b="1" i="1" dirty="0"/>
              <a:t>(катаем шарик круговыми </a:t>
            </a:r>
            <a:endParaRPr lang="ru-RU" sz="2000" b="1" i="1" dirty="0" smtClean="0"/>
          </a:p>
          <a:p>
            <a:r>
              <a:rPr lang="ru-RU" sz="2000" b="1" i="1" dirty="0" smtClean="0"/>
              <a:t>движениями </a:t>
            </a:r>
            <a:r>
              <a:rPr lang="ru-RU" sz="2000" b="1" i="1" dirty="0"/>
              <a:t>по стопе ноги).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2019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11560" y="1052736"/>
            <a:ext cx="813690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Желаем здоровья, побольше, покрепче, </a:t>
            </a:r>
            <a:endParaRPr lang="ru-RU" sz="3200" b="1" dirty="0" smtClean="0">
              <a:solidFill>
                <a:srgbClr val="FF00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ru-RU" sz="3200" b="1" dirty="0" smtClean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Ведь </a:t>
            </a:r>
            <a:r>
              <a:rPr lang="ru-RU" sz="3200" b="1" dirty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без него не достичь ничего. </a:t>
            </a:r>
            <a:endParaRPr lang="ru-RU" sz="3200" b="1" dirty="0" smtClean="0">
              <a:solidFill>
                <a:srgbClr val="FF00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ru-RU" sz="3200" b="1" dirty="0" smtClean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Пусть </a:t>
            </a:r>
            <a:r>
              <a:rPr lang="ru-RU" sz="3200" b="1" dirty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будет оно, словно чистая речка, </a:t>
            </a:r>
            <a:endParaRPr lang="ru-RU" sz="3200" b="1" dirty="0" smtClean="0">
              <a:solidFill>
                <a:srgbClr val="FF00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ru-RU" sz="3200" b="1" dirty="0" smtClean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Бежать </a:t>
            </a:r>
            <a:r>
              <a:rPr lang="ru-RU" sz="3200" b="1" dirty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под защитой своих берегов. </a:t>
            </a:r>
            <a:endParaRPr lang="ru-RU" sz="3200" b="1" dirty="0" smtClean="0">
              <a:solidFill>
                <a:srgbClr val="FF00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ru-RU" sz="3200" b="1" dirty="0" smtClean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И </a:t>
            </a:r>
            <a:r>
              <a:rPr lang="ru-RU" sz="3200" b="1" dirty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пусть на пути не возникнут преграды</a:t>
            </a:r>
            <a:r>
              <a:rPr lang="ru-RU" sz="3200" b="1" dirty="0" smtClean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,</a:t>
            </a:r>
          </a:p>
          <a:p>
            <a:r>
              <a:rPr lang="ru-RU" sz="3200" b="1" dirty="0" smtClean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Пусть </a:t>
            </a:r>
            <a:r>
              <a:rPr lang="ru-RU" sz="3200" b="1" dirty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будет здоровье прозрачней воды. </a:t>
            </a:r>
            <a:endParaRPr lang="ru-RU" sz="3200" b="1" dirty="0" smtClean="0">
              <a:solidFill>
                <a:srgbClr val="FF00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ru-RU" sz="3200" b="1" dirty="0" smtClean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Здоровье </a:t>
            </a:r>
            <a:r>
              <a:rPr lang="ru-RU" sz="3200" b="1" dirty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- ценнейшая в мире награда, </a:t>
            </a:r>
            <a:endParaRPr lang="ru-RU" sz="3200" b="1" dirty="0" smtClean="0">
              <a:solidFill>
                <a:srgbClr val="FF00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ru-RU" sz="3200" b="1" dirty="0" smtClean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Лекарство </a:t>
            </a:r>
            <a:r>
              <a:rPr lang="ru-RU" sz="3200" b="1" dirty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от горя, печали, </a:t>
            </a:r>
            <a:r>
              <a:rPr lang="ru-RU" sz="3200" b="1" dirty="0" smtClean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беды.</a:t>
            </a:r>
            <a:endParaRPr lang="ru-RU" sz="3200" b="1" dirty="0">
              <a:solidFill>
                <a:srgbClr val="FF00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2039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G:\120NIKON\DSCN47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712968" cy="64807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2918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Группа 24"/>
          <p:cNvGrpSpPr>
            <a:grpSpLocks/>
          </p:cNvGrpSpPr>
          <p:nvPr/>
        </p:nvGrpSpPr>
        <p:grpSpPr bwMode="auto">
          <a:xfrm>
            <a:off x="285750" y="6643688"/>
            <a:ext cx="8858250" cy="214312"/>
            <a:chOff x="285720" y="4357694"/>
            <a:chExt cx="8715436" cy="214314"/>
          </a:xfrm>
        </p:grpSpPr>
        <p:sp>
          <p:nvSpPr>
            <p:cNvPr id="9" name="Прямоугольник 8"/>
            <p:cNvSpPr/>
            <p:nvPr/>
          </p:nvSpPr>
          <p:spPr>
            <a:xfrm flipV="1">
              <a:off x="285720" y="4500570"/>
              <a:ext cx="8715436" cy="7143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 flipV="1">
              <a:off x="285720" y="4429132"/>
              <a:ext cx="8715436" cy="71439"/>
            </a:xfrm>
            <a:prstGeom prst="rect">
              <a:avLst/>
            </a:prstGeom>
            <a:solidFill>
              <a:srgbClr val="69D8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 flipV="1">
              <a:off x="285720" y="4357694"/>
              <a:ext cx="8715436" cy="71438"/>
            </a:xfrm>
            <a:prstGeom prst="rect">
              <a:avLst/>
            </a:prstGeom>
            <a:solidFill>
              <a:srgbClr val="DB9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14339" name="Заголовок 9"/>
          <p:cNvSpPr>
            <a:spLocks noGrp="1"/>
          </p:cNvSpPr>
          <p:nvPr>
            <p:ph type="title"/>
          </p:nvPr>
        </p:nvSpPr>
        <p:spPr>
          <a:xfrm>
            <a:off x="285750" y="274638"/>
            <a:ext cx="8643938" cy="1143000"/>
          </a:xfrm>
        </p:spPr>
        <p:txBody>
          <a:bodyPr/>
          <a:lstStyle/>
          <a:p>
            <a:r>
              <a:rPr lang="ru-RU" sz="3600" b="1" smtClean="0">
                <a:solidFill>
                  <a:srgbClr val="512280"/>
                </a:solidFill>
              </a:rPr>
              <a:t>СПАСИБО ЗА ВНИМАНИЕ!</a:t>
            </a:r>
            <a:endParaRPr lang="ru-RU" sz="3600" smtClean="0">
              <a:solidFill>
                <a:srgbClr val="512280"/>
              </a:solidFill>
            </a:endParaRPr>
          </a:p>
        </p:txBody>
      </p:sp>
      <p:pic>
        <p:nvPicPr>
          <p:cNvPr id="14340" name="Содержимое 9" descr="http://sadik110.ru/ckfinder/userfiles/images/dop/grac/%D0%A1%D0%A3%20%D0%94%D0%96%D0%9E%D0%9A/%D0%BF%D1%80%D1%83%D0%B6%D0%B8%D0%BD%D0%BD%D1%8B%D0%B9%20%D0%BC%D0%B0%D1%81%D1%81%D0%B0%D0%B6%D1%91%D1%80.png"/>
          <p:cNvPicPr>
            <a:picLocks noGrp="1"/>
          </p:cNvPicPr>
          <p:nvPr>
            <p:ph idx="1"/>
          </p:nvPr>
        </p:nvPicPr>
        <p:blipFill>
          <a:blip r:embed="rId2"/>
          <a:srcRect l="13416" t="5969" r="8537" b="1492"/>
          <a:stretch>
            <a:fillRect/>
          </a:stretch>
        </p:blipFill>
        <p:spPr>
          <a:xfrm>
            <a:off x="2428875" y="1857375"/>
            <a:ext cx="4357688" cy="36433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Группа 24"/>
          <p:cNvGrpSpPr>
            <a:grpSpLocks/>
          </p:cNvGrpSpPr>
          <p:nvPr/>
        </p:nvGrpSpPr>
        <p:grpSpPr bwMode="auto">
          <a:xfrm>
            <a:off x="285750" y="6643688"/>
            <a:ext cx="8858250" cy="214312"/>
            <a:chOff x="285720" y="4357694"/>
            <a:chExt cx="8715436" cy="214314"/>
          </a:xfrm>
        </p:grpSpPr>
        <p:sp>
          <p:nvSpPr>
            <p:cNvPr id="9" name="Прямоугольник 8"/>
            <p:cNvSpPr/>
            <p:nvPr/>
          </p:nvSpPr>
          <p:spPr>
            <a:xfrm flipV="1">
              <a:off x="285720" y="4500570"/>
              <a:ext cx="8715436" cy="7143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 flipV="1">
              <a:off x="285720" y="4429132"/>
              <a:ext cx="8715436" cy="71439"/>
            </a:xfrm>
            <a:prstGeom prst="rect">
              <a:avLst/>
            </a:prstGeom>
            <a:solidFill>
              <a:srgbClr val="69D8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 flipV="1">
              <a:off x="285720" y="4357694"/>
              <a:ext cx="8715436" cy="71438"/>
            </a:xfrm>
            <a:prstGeom prst="rect">
              <a:avLst/>
            </a:prstGeom>
            <a:solidFill>
              <a:srgbClr val="DB9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3075" name="Заголовок 6"/>
          <p:cNvSpPr>
            <a:spLocks noGrp="1"/>
          </p:cNvSpPr>
          <p:nvPr>
            <p:ph type="title"/>
          </p:nvPr>
        </p:nvSpPr>
        <p:spPr>
          <a:xfrm>
            <a:off x="2071688" y="428625"/>
            <a:ext cx="5429250" cy="725488"/>
          </a:xfrm>
        </p:spPr>
        <p:txBody>
          <a:bodyPr/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АКТУАЛЬНОСТЬ</a:t>
            </a:r>
            <a:r>
              <a:rPr lang="ru-RU" sz="3200" b="1" dirty="0" smtClean="0">
                <a:solidFill>
                  <a:srgbClr val="512280"/>
                </a:solidFill>
              </a:rPr>
              <a:t> </a:t>
            </a:r>
            <a:endParaRPr lang="ru-RU" sz="3200" dirty="0" smtClean="0">
              <a:solidFill>
                <a:srgbClr val="512280"/>
              </a:solidFill>
            </a:endParaRPr>
          </a:p>
        </p:txBody>
      </p:sp>
      <p:sp>
        <p:nvSpPr>
          <p:cNvPr id="3076" name="Прямоугольник 9"/>
          <p:cNvSpPr>
            <a:spLocks noChangeArrowheads="1"/>
          </p:cNvSpPr>
          <p:nvPr/>
        </p:nvSpPr>
        <p:spPr bwMode="auto">
          <a:xfrm>
            <a:off x="357188" y="1500188"/>
            <a:ext cx="8572500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Tx/>
              <a:buBlip>
                <a:blip r:embed="rId2"/>
              </a:buBlip>
            </a:pPr>
            <a:r>
              <a:rPr lang="ru-RU" sz="2000" b="1">
                <a:solidFill>
                  <a:srgbClr val="002060"/>
                </a:solidFill>
              </a:rPr>
              <a:t>  За последнее десятилетие увеличилось количество детей с   </a:t>
            </a:r>
          </a:p>
          <a:p>
            <a:pPr algn="just"/>
            <a:r>
              <a:rPr lang="ru-RU" sz="2000" b="1">
                <a:solidFill>
                  <a:srgbClr val="002060"/>
                </a:solidFill>
              </a:rPr>
              <a:t>     нарушениями    речи.</a:t>
            </a:r>
          </a:p>
          <a:p>
            <a:pPr algn="just">
              <a:buFontTx/>
              <a:buBlip>
                <a:blip r:embed="rId2"/>
              </a:buBlip>
            </a:pPr>
            <a:endParaRPr lang="ru-RU" sz="2000" b="1">
              <a:solidFill>
                <a:srgbClr val="002060"/>
              </a:solidFill>
            </a:endParaRPr>
          </a:p>
          <a:p>
            <a:pPr algn="just">
              <a:buFontTx/>
              <a:buBlip>
                <a:blip r:embed="rId2"/>
              </a:buBlip>
            </a:pPr>
            <a:r>
              <a:rPr lang="ru-RU" sz="2000" b="1">
                <a:solidFill>
                  <a:srgbClr val="002060"/>
                </a:solidFill>
              </a:rPr>
              <a:t>  Характер речевых патологий часто имеет комбинированную форму,    </a:t>
            </a:r>
          </a:p>
          <a:p>
            <a:pPr algn="just"/>
            <a:r>
              <a:rPr lang="ru-RU" sz="2000" b="1">
                <a:solidFill>
                  <a:srgbClr val="002060"/>
                </a:solidFill>
              </a:rPr>
              <a:t>     когда одновременно нарушается речь, развитие высших психических    </a:t>
            </a:r>
          </a:p>
          <a:p>
            <a:pPr algn="just"/>
            <a:r>
              <a:rPr lang="ru-RU" sz="2000" b="1">
                <a:solidFill>
                  <a:srgbClr val="002060"/>
                </a:solidFill>
              </a:rPr>
              <a:t>     функций, состояние общей и мелкой моторики, ориентирование в    </a:t>
            </a:r>
          </a:p>
          <a:p>
            <a:pPr algn="just"/>
            <a:r>
              <a:rPr lang="ru-RU" sz="2000" b="1">
                <a:solidFill>
                  <a:srgbClr val="002060"/>
                </a:solidFill>
              </a:rPr>
              <a:t>     пространстве, эмоционально –волевая сфера.</a:t>
            </a:r>
          </a:p>
          <a:p>
            <a:pPr algn="just"/>
            <a:endParaRPr lang="ru-RU" sz="2000" b="1">
              <a:solidFill>
                <a:srgbClr val="002060"/>
              </a:solidFill>
            </a:endParaRPr>
          </a:p>
          <a:p>
            <a:pPr algn="just">
              <a:buFontTx/>
              <a:buBlip>
                <a:blip r:embed="rId2"/>
              </a:buBlip>
            </a:pPr>
            <a:r>
              <a:rPr lang="ru-RU" sz="2000" b="1">
                <a:solidFill>
                  <a:srgbClr val="002060"/>
                </a:solidFill>
              </a:rPr>
              <a:t>  Возникает необходимость в комплексном  преодолении речевых    </a:t>
            </a:r>
          </a:p>
          <a:p>
            <a:pPr algn="just"/>
            <a:r>
              <a:rPr lang="ru-RU" sz="2000" b="1">
                <a:solidFill>
                  <a:srgbClr val="002060"/>
                </a:solidFill>
              </a:rPr>
              <a:t>     нарушений, наряду с традиционными методами и приёмами   </a:t>
            </a:r>
          </a:p>
          <a:p>
            <a:pPr algn="just"/>
            <a:r>
              <a:rPr lang="ru-RU" sz="2000" b="1">
                <a:solidFill>
                  <a:srgbClr val="002060"/>
                </a:solidFill>
              </a:rPr>
              <a:t>     использовать нетрадиционные технологии, которые оказывают  </a:t>
            </a:r>
          </a:p>
          <a:p>
            <a:pPr algn="just"/>
            <a:r>
              <a:rPr lang="ru-RU" sz="2000" b="1">
                <a:solidFill>
                  <a:srgbClr val="002060"/>
                </a:solidFill>
              </a:rPr>
              <a:t>     дополнительное стимулирование речевых зон головного мозга.</a:t>
            </a:r>
          </a:p>
          <a:p>
            <a:pPr algn="just"/>
            <a:r>
              <a:rPr lang="ru-RU" sz="2000" b="1">
                <a:solidFill>
                  <a:srgbClr val="002060"/>
                </a:solidFill>
              </a:rPr>
              <a:t>     </a:t>
            </a:r>
          </a:p>
          <a:p>
            <a:pPr algn="just"/>
            <a:r>
              <a:rPr lang="ru-RU" sz="2000" b="1">
                <a:solidFill>
                  <a:srgbClr val="002060"/>
                </a:solidFill>
              </a:rPr>
              <a:t>     </a:t>
            </a:r>
          </a:p>
          <a:p>
            <a:pPr algn="just"/>
            <a:endParaRPr lang="ru-RU" sz="2000" b="1">
              <a:solidFill>
                <a:srgbClr val="002060"/>
              </a:solidFill>
            </a:endParaRPr>
          </a:p>
          <a:p>
            <a:pPr algn="just"/>
            <a:r>
              <a:rPr lang="ru-RU" sz="2000" b="1">
                <a:solidFill>
                  <a:srgbClr val="002060"/>
                </a:solidFill>
              </a:rPr>
              <a:t>      </a:t>
            </a:r>
          </a:p>
          <a:p>
            <a:pPr algn="just"/>
            <a:r>
              <a:rPr lang="ru-RU" sz="2000" b="1">
                <a:solidFill>
                  <a:srgbClr val="002060"/>
                </a:solidFill>
              </a:rPr>
              <a:t>     </a:t>
            </a:r>
            <a:endParaRPr lang="ru-RU" b="1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Группа 24"/>
          <p:cNvGrpSpPr>
            <a:grpSpLocks/>
          </p:cNvGrpSpPr>
          <p:nvPr/>
        </p:nvGrpSpPr>
        <p:grpSpPr bwMode="auto">
          <a:xfrm>
            <a:off x="285750" y="6643688"/>
            <a:ext cx="8858250" cy="214312"/>
            <a:chOff x="285720" y="4357694"/>
            <a:chExt cx="8715436" cy="214314"/>
          </a:xfrm>
        </p:grpSpPr>
        <p:sp>
          <p:nvSpPr>
            <p:cNvPr id="9" name="Прямоугольник 8"/>
            <p:cNvSpPr/>
            <p:nvPr/>
          </p:nvSpPr>
          <p:spPr>
            <a:xfrm flipV="1">
              <a:off x="285720" y="4500570"/>
              <a:ext cx="8715436" cy="7143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 flipV="1">
              <a:off x="285720" y="4429132"/>
              <a:ext cx="8715436" cy="71439"/>
            </a:xfrm>
            <a:prstGeom prst="rect">
              <a:avLst/>
            </a:prstGeom>
            <a:solidFill>
              <a:srgbClr val="69D8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 flipV="1">
              <a:off x="285720" y="4357694"/>
              <a:ext cx="8715436" cy="71438"/>
            </a:xfrm>
            <a:prstGeom prst="rect">
              <a:avLst/>
            </a:prstGeom>
            <a:solidFill>
              <a:srgbClr val="DB9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4099" name="Заголовок 6"/>
          <p:cNvSpPr>
            <a:spLocks noGrp="1"/>
          </p:cNvSpPr>
          <p:nvPr>
            <p:ph type="title"/>
          </p:nvPr>
        </p:nvSpPr>
        <p:spPr>
          <a:xfrm>
            <a:off x="571500" y="285750"/>
            <a:ext cx="8229600" cy="114300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СУ–ДЖОК ТЕРАПИЯ </a:t>
            </a:r>
            <a:endParaRPr lang="ru-RU" sz="2800" dirty="0" smtClean="0">
              <a:solidFill>
                <a:srgbClr val="FF0000"/>
              </a:solidFill>
            </a:endParaRPr>
          </a:p>
        </p:txBody>
      </p:sp>
      <p:sp>
        <p:nvSpPr>
          <p:cNvPr id="4100" name="Прямоугольник 7"/>
          <p:cNvSpPr>
            <a:spLocks noChangeArrowheads="1"/>
          </p:cNvSpPr>
          <p:nvPr/>
        </p:nvSpPr>
        <p:spPr bwMode="auto">
          <a:xfrm>
            <a:off x="461119" y="1107018"/>
            <a:ext cx="5911082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Метод СУ-ДЖОК терапии основан на том, что каждому органу человеческого тела соответствуют биоактивные точки, расположенные на кистях и стопах. Воздействуя на эти точки, можно </a:t>
            </a:r>
            <a:r>
              <a:rPr lang="ru-RU" b="1" dirty="0" err="1">
                <a:solidFill>
                  <a:srgbClr val="002060"/>
                </a:solidFill>
              </a:rPr>
              <a:t>избвиться</a:t>
            </a:r>
            <a:r>
              <a:rPr lang="ru-RU" b="1" dirty="0">
                <a:solidFill>
                  <a:srgbClr val="002060"/>
                </a:solidFill>
              </a:rPr>
              <a:t> от многих болезней или предотвратить их развитие. Су-</a:t>
            </a:r>
            <a:r>
              <a:rPr lang="ru-RU" b="1" dirty="0" err="1">
                <a:solidFill>
                  <a:srgbClr val="002060"/>
                </a:solidFill>
              </a:rPr>
              <a:t>джок</a:t>
            </a:r>
            <a:r>
              <a:rPr lang="ru-RU" b="1" dirty="0">
                <a:solidFill>
                  <a:srgbClr val="002060"/>
                </a:solidFill>
              </a:rPr>
              <a:t> - это метод, проверенный исследованиями и доказавший свою эффективность и безопасность. Эта система настолько проста и доступна, что освоить ее может даже  ребенок. Метод достаточно один раз понять, затем им можно пользоваться всю жизнь. </a:t>
            </a:r>
          </a:p>
          <a:p>
            <a:r>
              <a:rPr lang="ru-RU" sz="1600" b="1" dirty="0" smtClean="0">
                <a:solidFill>
                  <a:srgbClr val="002060"/>
                </a:solidFill>
              </a:rPr>
              <a:t>    </a:t>
            </a:r>
            <a:endParaRPr lang="ru-RU" sz="1600" b="1" dirty="0">
              <a:solidFill>
                <a:srgbClr val="002060"/>
              </a:solidFill>
            </a:endParaRPr>
          </a:p>
        </p:txBody>
      </p:sp>
      <p:pic>
        <p:nvPicPr>
          <p:cNvPr id="410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72202" y="1107018"/>
            <a:ext cx="2414612" cy="29225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102" name="Прямоугольник 9"/>
          <p:cNvSpPr>
            <a:spLocks noChangeArrowheads="1"/>
          </p:cNvSpPr>
          <p:nvPr/>
        </p:nvSpPr>
        <p:spPr bwMode="auto">
          <a:xfrm>
            <a:off x="571500" y="5500688"/>
            <a:ext cx="82153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</a:rPr>
              <a:t>Кисть и стопа являются, по мнению автора системы  Су-</a:t>
            </a:r>
            <a:r>
              <a:rPr lang="ru-RU" sz="2000" b="1" dirty="0" err="1">
                <a:solidFill>
                  <a:srgbClr val="FF0000"/>
                </a:solidFill>
              </a:rPr>
              <a:t>Джок</a:t>
            </a:r>
            <a:r>
              <a:rPr lang="ru-RU" sz="2000" b="1" dirty="0">
                <a:solidFill>
                  <a:srgbClr val="FF0000"/>
                </a:solidFill>
              </a:rPr>
              <a:t>, </a:t>
            </a:r>
          </a:p>
          <a:p>
            <a:pPr algn="ctr"/>
            <a:r>
              <a:rPr lang="ru-RU" sz="2000" b="1" dirty="0">
                <a:solidFill>
                  <a:srgbClr val="FF0000"/>
                </a:solidFill>
              </a:rPr>
              <a:t>«пультами дистанционного управления»  здоровьем человека.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61118" y="4047446"/>
            <a:ext cx="85689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Разработал это направление корейский профессор Пак </a:t>
            </a:r>
            <a:r>
              <a:rPr lang="ru-RU" b="1" dirty="0" err="1">
                <a:solidFill>
                  <a:srgbClr val="002060"/>
                </a:solidFill>
              </a:rPr>
              <a:t>Чжэ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Ву</a:t>
            </a:r>
            <a:r>
              <a:rPr lang="ru-RU" b="1" dirty="0">
                <a:solidFill>
                  <a:srgbClr val="002060"/>
                </a:solidFill>
              </a:rPr>
              <a:t> (</a:t>
            </a:r>
            <a:r>
              <a:rPr lang="ru-RU" b="1" dirty="0" err="1">
                <a:solidFill>
                  <a:srgbClr val="002060"/>
                </a:solidFill>
              </a:rPr>
              <a:t>Park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Jae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Woo</a:t>
            </a:r>
            <a:r>
              <a:rPr lang="ru-RU" b="1" dirty="0">
                <a:solidFill>
                  <a:srgbClr val="002060"/>
                </a:solidFill>
              </a:rPr>
              <a:t>), академик IAS(</a:t>
            </a:r>
            <a:r>
              <a:rPr lang="ru-RU" b="1" dirty="0" err="1">
                <a:solidFill>
                  <a:srgbClr val="002060"/>
                </a:solidFill>
              </a:rPr>
              <a:t>Berlin</a:t>
            </a:r>
            <a:r>
              <a:rPr lang="ru-RU" b="1" dirty="0">
                <a:solidFill>
                  <a:srgbClr val="002060"/>
                </a:solidFill>
              </a:rPr>
              <a:t>), президент Корейского института Су-</a:t>
            </a:r>
            <a:r>
              <a:rPr lang="ru-RU" b="1" dirty="0" err="1">
                <a:solidFill>
                  <a:srgbClr val="002060"/>
                </a:solidFill>
              </a:rPr>
              <a:t>Джок</a:t>
            </a:r>
            <a:r>
              <a:rPr lang="ru-RU" b="1" dirty="0">
                <a:solidFill>
                  <a:srgbClr val="002060"/>
                </a:solidFill>
              </a:rPr>
              <a:t>, президент международной ассоциации врачей Су-</a:t>
            </a:r>
            <a:r>
              <a:rPr lang="ru-RU" b="1" dirty="0" err="1">
                <a:solidFill>
                  <a:srgbClr val="002060"/>
                </a:solidFill>
              </a:rPr>
              <a:t>Джок</a:t>
            </a:r>
            <a:r>
              <a:rPr lang="ru-RU" b="1" dirty="0">
                <a:solidFill>
                  <a:srgbClr val="002060"/>
                </a:solidFill>
              </a:rPr>
              <a:t> (Лондон, 1991г.)</a:t>
            </a:r>
          </a:p>
          <a:p>
            <a:pPr>
              <a:buFontTx/>
              <a:buBlip>
                <a:blip r:embed="rId3"/>
              </a:buBlip>
            </a:pPr>
            <a:r>
              <a:rPr lang="ru-RU" b="1" dirty="0">
                <a:solidFill>
                  <a:srgbClr val="002060"/>
                </a:solidFill>
              </a:rPr>
              <a:t> «Су» - кисть</a:t>
            </a:r>
            <a:endParaRPr lang="ru-RU" dirty="0">
              <a:solidFill>
                <a:srgbClr val="002060"/>
              </a:solidFill>
            </a:endParaRPr>
          </a:p>
          <a:p>
            <a:pPr>
              <a:buFontTx/>
              <a:buBlip>
                <a:blip r:embed="rId3"/>
              </a:buBlip>
            </a:pP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</a:rPr>
              <a:t>«</a:t>
            </a:r>
            <a:r>
              <a:rPr lang="ru-RU" b="1" dirty="0" err="1">
                <a:solidFill>
                  <a:srgbClr val="002060"/>
                </a:solidFill>
              </a:rPr>
              <a:t>Джок</a:t>
            </a:r>
            <a:r>
              <a:rPr lang="ru-RU" b="1" dirty="0">
                <a:solidFill>
                  <a:srgbClr val="002060"/>
                </a:solidFill>
              </a:rPr>
              <a:t>» - стопа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Группа 24"/>
          <p:cNvGrpSpPr>
            <a:grpSpLocks/>
          </p:cNvGrpSpPr>
          <p:nvPr/>
        </p:nvGrpSpPr>
        <p:grpSpPr bwMode="auto">
          <a:xfrm>
            <a:off x="285750" y="6643688"/>
            <a:ext cx="8858250" cy="214312"/>
            <a:chOff x="285720" y="4357694"/>
            <a:chExt cx="8715436" cy="214314"/>
          </a:xfrm>
        </p:grpSpPr>
        <p:sp>
          <p:nvSpPr>
            <p:cNvPr id="9" name="Прямоугольник 8"/>
            <p:cNvSpPr/>
            <p:nvPr/>
          </p:nvSpPr>
          <p:spPr>
            <a:xfrm flipV="1">
              <a:off x="285720" y="4500570"/>
              <a:ext cx="8715436" cy="7143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 flipV="1">
              <a:off x="285720" y="4429132"/>
              <a:ext cx="8715436" cy="71439"/>
            </a:xfrm>
            <a:prstGeom prst="rect">
              <a:avLst/>
            </a:prstGeom>
            <a:solidFill>
              <a:srgbClr val="69D8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 flipV="1">
              <a:off x="285720" y="4357694"/>
              <a:ext cx="8715436" cy="71438"/>
            </a:xfrm>
            <a:prstGeom prst="rect">
              <a:avLst/>
            </a:prstGeom>
            <a:solidFill>
              <a:srgbClr val="DB9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5123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512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5600" y="0"/>
            <a:ext cx="8645525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Прямоугольник 9"/>
          <p:cNvSpPr>
            <a:spLocks noChangeArrowheads="1"/>
          </p:cNvSpPr>
          <p:nvPr/>
        </p:nvSpPr>
        <p:spPr bwMode="auto">
          <a:xfrm>
            <a:off x="714374" y="5572125"/>
            <a:ext cx="803408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В основе метода Су-</a:t>
            </a:r>
            <a:r>
              <a:rPr lang="ru-RU" sz="2400" b="1" dirty="0" err="1">
                <a:solidFill>
                  <a:srgbClr val="FF0000"/>
                </a:solidFill>
              </a:rPr>
              <a:t>Джок</a:t>
            </a:r>
            <a:r>
              <a:rPr lang="ru-RU" sz="2400" b="1" dirty="0">
                <a:solidFill>
                  <a:srgbClr val="FF0000"/>
                </a:solidFill>
              </a:rPr>
              <a:t> лежит система соответствия, 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</a:rPr>
              <a:t>или подобия, кистей и стоп всему организму в целом.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Группа 24"/>
          <p:cNvGrpSpPr>
            <a:grpSpLocks/>
          </p:cNvGrpSpPr>
          <p:nvPr/>
        </p:nvGrpSpPr>
        <p:grpSpPr bwMode="auto">
          <a:xfrm>
            <a:off x="285750" y="6643688"/>
            <a:ext cx="8858250" cy="214312"/>
            <a:chOff x="285720" y="4357694"/>
            <a:chExt cx="8715436" cy="214314"/>
          </a:xfrm>
        </p:grpSpPr>
        <p:sp>
          <p:nvSpPr>
            <p:cNvPr id="9" name="Прямоугольник 8"/>
            <p:cNvSpPr/>
            <p:nvPr/>
          </p:nvSpPr>
          <p:spPr>
            <a:xfrm flipV="1">
              <a:off x="285720" y="4500570"/>
              <a:ext cx="8715436" cy="7143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 flipV="1">
              <a:off x="285720" y="4429132"/>
              <a:ext cx="8715436" cy="71439"/>
            </a:xfrm>
            <a:prstGeom prst="rect">
              <a:avLst/>
            </a:prstGeom>
            <a:solidFill>
              <a:srgbClr val="69D8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 flipV="1">
              <a:off x="285720" y="4357694"/>
              <a:ext cx="8715436" cy="71438"/>
            </a:xfrm>
            <a:prstGeom prst="rect">
              <a:avLst/>
            </a:prstGeom>
            <a:solidFill>
              <a:srgbClr val="DB9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614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612"/>
          </a:xfrm>
        </p:spPr>
        <p:txBody>
          <a:bodyPr/>
          <a:lstStyle/>
          <a:p>
            <a:r>
              <a:rPr lang="ru-RU" sz="2800" b="1" smtClean="0">
                <a:solidFill>
                  <a:srgbClr val="512280"/>
                </a:solidFill>
              </a:rPr>
              <a:t>ДОСТОИНСТВА  СУ-ДЖОК  ТЕРАПИИ</a:t>
            </a:r>
            <a:endParaRPr lang="ru-RU" sz="2800" smtClean="0">
              <a:solidFill>
                <a:srgbClr val="512280"/>
              </a:solidFill>
            </a:endParaRPr>
          </a:p>
        </p:txBody>
      </p:sp>
      <p:sp>
        <p:nvSpPr>
          <p:cNvPr id="6148" name="Прямоугольник 7"/>
          <p:cNvSpPr>
            <a:spLocks noChangeArrowheads="1"/>
          </p:cNvSpPr>
          <p:nvPr/>
        </p:nvSpPr>
        <p:spPr bwMode="auto">
          <a:xfrm>
            <a:off x="2071688" y="928688"/>
            <a:ext cx="5286375" cy="347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Blip>
                <a:blip r:embed="rId2"/>
              </a:buBlip>
            </a:pPr>
            <a:r>
              <a:rPr lang="ru-RU" sz="2400" b="1">
                <a:solidFill>
                  <a:srgbClr val="002060"/>
                </a:solidFill>
              </a:rPr>
              <a:t>   Высокая эффективность</a:t>
            </a:r>
          </a:p>
          <a:p>
            <a:pPr>
              <a:buFontTx/>
              <a:buBlip>
                <a:blip r:embed="rId2"/>
              </a:buBlip>
            </a:pPr>
            <a:r>
              <a:rPr lang="ru-RU" sz="2400" b="1">
                <a:solidFill>
                  <a:srgbClr val="002060"/>
                </a:solidFill>
              </a:rPr>
              <a:t>  Абсолютная безопасность</a:t>
            </a:r>
          </a:p>
          <a:p>
            <a:pPr>
              <a:buFontTx/>
              <a:buBlip>
                <a:blip r:embed="rId2"/>
              </a:buBlip>
            </a:pPr>
            <a:r>
              <a:rPr lang="ru-RU" sz="2400" b="1">
                <a:solidFill>
                  <a:srgbClr val="002060"/>
                </a:solidFill>
              </a:rPr>
              <a:t>  Универсальность</a:t>
            </a:r>
          </a:p>
          <a:p>
            <a:pPr>
              <a:buFontTx/>
              <a:buBlip>
                <a:blip r:embed="rId2"/>
              </a:buBlip>
            </a:pPr>
            <a:r>
              <a:rPr lang="ru-RU" sz="2400" b="1">
                <a:solidFill>
                  <a:srgbClr val="002060"/>
                </a:solidFill>
              </a:rPr>
              <a:t>   Доступность</a:t>
            </a:r>
          </a:p>
          <a:p>
            <a:pPr>
              <a:buFontTx/>
              <a:buBlip>
                <a:blip r:embed="rId2"/>
              </a:buBlip>
            </a:pPr>
            <a:r>
              <a:rPr lang="ru-RU" sz="2400" b="1">
                <a:solidFill>
                  <a:srgbClr val="002060"/>
                </a:solidFill>
              </a:rPr>
              <a:t>  Простота применения. </a:t>
            </a:r>
          </a:p>
          <a:p>
            <a:endParaRPr lang="ru-RU" sz="2000" b="1">
              <a:solidFill>
                <a:srgbClr val="002060"/>
              </a:solidFill>
            </a:endParaRPr>
          </a:p>
          <a:p>
            <a:endParaRPr lang="ru-RU" sz="2000" b="1">
              <a:solidFill>
                <a:srgbClr val="002060"/>
              </a:solidFill>
            </a:endParaRPr>
          </a:p>
          <a:p>
            <a:endParaRPr lang="ru-RU" sz="2000" b="1">
              <a:solidFill>
                <a:srgbClr val="002060"/>
              </a:solidFill>
            </a:endParaRPr>
          </a:p>
          <a:p>
            <a:endParaRPr lang="ru-RU" sz="2000" b="1">
              <a:solidFill>
                <a:srgbClr val="002060"/>
              </a:solidFill>
            </a:endParaRPr>
          </a:p>
          <a:p>
            <a:endParaRPr lang="ru-RU" sz="2000" b="1">
              <a:solidFill>
                <a:srgbClr val="002060"/>
              </a:solidFill>
            </a:endParaRPr>
          </a:p>
        </p:txBody>
      </p:sp>
      <p:sp>
        <p:nvSpPr>
          <p:cNvPr id="6149" name="Прямоугольник 7"/>
          <p:cNvSpPr>
            <a:spLocks noChangeArrowheads="1"/>
          </p:cNvSpPr>
          <p:nvPr/>
        </p:nvSpPr>
        <p:spPr bwMode="auto">
          <a:xfrm>
            <a:off x="2928938" y="3000375"/>
            <a:ext cx="22574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512280"/>
                </a:solidFill>
              </a:rPr>
              <a:t>ЦЕЛИ:</a:t>
            </a:r>
            <a:endParaRPr lang="ru-RU" sz="2800"/>
          </a:p>
        </p:txBody>
      </p:sp>
      <p:sp>
        <p:nvSpPr>
          <p:cNvPr id="6150" name="Прямоугольник 9"/>
          <p:cNvSpPr>
            <a:spLocks noChangeArrowheads="1"/>
          </p:cNvSpPr>
          <p:nvPr/>
        </p:nvSpPr>
        <p:spPr bwMode="auto">
          <a:xfrm>
            <a:off x="1000125" y="3571875"/>
            <a:ext cx="68580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Tx/>
              <a:buBlip>
                <a:blip r:embed="rId2"/>
              </a:buBlip>
            </a:pPr>
            <a:r>
              <a:rPr lang="ru-RU" sz="2400" b="1">
                <a:solidFill>
                  <a:srgbClr val="002060"/>
                </a:solidFill>
              </a:rPr>
              <a:t>Коррекция речевых нарушений с помощью   </a:t>
            </a:r>
          </a:p>
          <a:p>
            <a:pPr algn="just"/>
            <a:r>
              <a:rPr lang="ru-RU" sz="2400" b="1">
                <a:solidFill>
                  <a:srgbClr val="002060"/>
                </a:solidFill>
              </a:rPr>
              <a:t>     массажеров Су-Джок. </a:t>
            </a:r>
          </a:p>
          <a:p>
            <a:pPr algn="just"/>
            <a:endParaRPr lang="ru-RU" sz="2400" b="1">
              <a:solidFill>
                <a:srgbClr val="002060"/>
              </a:solidFill>
            </a:endParaRPr>
          </a:p>
          <a:p>
            <a:pPr algn="just">
              <a:buFontTx/>
              <a:buBlip>
                <a:blip r:embed="rId2"/>
              </a:buBlip>
            </a:pPr>
            <a:r>
              <a:rPr lang="ru-RU" sz="2400"/>
              <a:t>  </a:t>
            </a:r>
            <a:r>
              <a:rPr lang="ru-RU" sz="2400" b="1">
                <a:solidFill>
                  <a:srgbClr val="002060"/>
                </a:solidFill>
              </a:rPr>
              <a:t>Нормализовать мышечный тонус,    </a:t>
            </a:r>
          </a:p>
          <a:p>
            <a:pPr algn="just"/>
            <a:r>
              <a:rPr lang="ru-RU" sz="2400" b="1">
                <a:solidFill>
                  <a:srgbClr val="002060"/>
                </a:solidFill>
              </a:rPr>
              <a:t>     опосредованно стимулировать речевые</a:t>
            </a:r>
          </a:p>
          <a:p>
            <a:pPr algn="just"/>
            <a:r>
              <a:rPr lang="ru-RU" sz="2400" b="1">
                <a:solidFill>
                  <a:srgbClr val="002060"/>
                </a:solidFill>
              </a:rPr>
              <a:t>     области в коре головного мозга</a:t>
            </a:r>
          </a:p>
          <a:p>
            <a:pPr algn="just"/>
            <a:r>
              <a:rPr lang="ru-RU" sz="2400" b="1">
                <a:solidFill>
                  <a:srgbClr val="002060"/>
                </a:solidFill>
              </a:rPr>
              <a:t>                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Группа 24"/>
          <p:cNvGrpSpPr>
            <a:grpSpLocks/>
          </p:cNvGrpSpPr>
          <p:nvPr/>
        </p:nvGrpSpPr>
        <p:grpSpPr bwMode="auto">
          <a:xfrm>
            <a:off x="285750" y="6643688"/>
            <a:ext cx="8858250" cy="214312"/>
            <a:chOff x="285720" y="4357694"/>
            <a:chExt cx="8715436" cy="214314"/>
          </a:xfrm>
        </p:grpSpPr>
        <p:sp>
          <p:nvSpPr>
            <p:cNvPr id="9" name="Прямоугольник 8"/>
            <p:cNvSpPr/>
            <p:nvPr/>
          </p:nvSpPr>
          <p:spPr>
            <a:xfrm flipV="1">
              <a:off x="285720" y="4500570"/>
              <a:ext cx="8715436" cy="7143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 flipV="1">
              <a:off x="285720" y="4429132"/>
              <a:ext cx="8715436" cy="71439"/>
            </a:xfrm>
            <a:prstGeom prst="rect">
              <a:avLst/>
            </a:prstGeom>
            <a:solidFill>
              <a:srgbClr val="69D8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 flipV="1">
              <a:off x="285720" y="4357694"/>
              <a:ext cx="8715436" cy="71438"/>
            </a:xfrm>
            <a:prstGeom prst="rect">
              <a:avLst/>
            </a:prstGeom>
            <a:solidFill>
              <a:srgbClr val="DB9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7171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25"/>
          </a:xfrm>
        </p:spPr>
        <p:txBody>
          <a:bodyPr/>
          <a:lstStyle/>
          <a:p>
            <a:r>
              <a:rPr lang="ru-RU" sz="3600" b="1" smtClean="0">
                <a:solidFill>
                  <a:srgbClr val="512280"/>
                </a:solidFill>
              </a:rPr>
              <a:t>ЗАДАЧИ:</a:t>
            </a:r>
            <a:endParaRPr lang="ru-RU" sz="3600" smtClean="0">
              <a:solidFill>
                <a:srgbClr val="512280"/>
              </a:solidFill>
            </a:endParaRPr>
          </a:p>
        </p:txBody>
      </p:sp>
      <p:sp>
        <p:nvSpPr>
          <p:cNvPr id="7172" name="Прямоугольник 7"/>
          <p:cNvSpPr>
            <a:spLocks noChangeArrowheads="1"/>
          </p:cNvSpPr>
          <p:nvPr/>
        </p:nvSpPr>
        <p:spPr bwMode="auto">
          <a:xfrm>
            <a:off x="357188" y="1285875"/>
            <a:ext cx="8643937" cy="523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Blip>
                <a:blip r:embed="rId2"/>
              </a:buBlip>
            </a:pPr>
            <a:r>
              <a:rPr lang="ru-RU" sz="2000" b="1">
                <a:solidFill>
                  <a:srgbClr val="002060"/>
                </a:solidFill>
              </a:rPr>
              <a:t> нормализовать мышечный тонус, содействуя снижению двигательной     </a:t>
            </a:r>
          </a:p>
          <a:p>
            <a:r>
              <a:rPr lang="ru-RU" sz="2000" b="1">
                <a:solidFill>
                  <a:srgbClr val="002060"/>
                </a:solidFill>
              </a:rPr>
              <a:t>    и эмоциональной расторможенности;</a:t>
            </a:r>
          </a:p>
          <a:p>
            <a:endParaRPr lang="ru-RU" sz="2000" b="1">
              <a:solidFill>
                <a:srgbClr val="002060"/>
              </a:solidFill>
            </a:endParaRPr>
          </a:p>
          <a:p>
            <a:pPr>
              <a:buFontTx/>
              <a:buBlip>
                <a:blip r:embed="rId2"/>
              </a:buBlip>
            </a:pPr>
            <a:r>
              <a:rPr lang="ru-RU" sz="2000" b="1">
                <a:solidFill>
                  <a:srgbClr val="002060"/>
                </a:solidFill>
              </a:rPr>
              <a:t> воздействовать на биологически активные точки по системе </a:t>
            </a:r>
          </a:p>
          <a:p>
            <a:r>
              <a:rPr lang="ru-RU" sz="2000" b="1">
                <a:solidFill>
                  <a:srgbClr val="002060"/>
                </a:solidFill>
              </a:rPr>
              <a:t>    Су – Джок, стимулируя речевые зоны коры головного мозга</a:t>
            </a:r>
          </a:p>
          <a:p>
            <a:endParaRPr lang="ru-RU" sz="2000" b="1">
              <a:solidFill>
                <a:srgbClr val="002060"/>
              </a:solidFill>
            </a:endParaRPr>
          </a:p>
          <a:p>
            <a:pPr>
              <a:buFontTx/>
              <a:buBlip>
                <a:blip r:embed="rId2"/>
              </a:buBlip>
            </a:pPr>
            <a:r>
              <a:rPr lang="ru-RU" sz="2000" b="1">
                <a:solidFill>
                  <a:srgbClr val="002060"/>
                </a:solidFill>
              </a:rPr>
              <a:t> Использовать элементы су-джок терапии на различных этапах работы   </a:t>
            </a:r>
          </a:p>
          <a:p>
            <a:r>
              <a:rPr lang="ru-RU" sz="2000" b="1">
                <a:solidFill>
                  <a:srgbClr val="002060"/>
                </a:solidFill>
              </a:rPr>
              <a:t>    и этапах занятий по коррекции речи</a:t>
            </a:r>
          </a:p>
          <a:p>
            <a:r>
              <a:rPr lang="ru-RU" sz="2000" b="1">
                <a:solidFill>
                  <a:srgbClr val="002060"/>
                </a:solidFill>
              </a:rPr>
              <a:t>   </a:t>
            </a:r>
          </a:p>
          <a:p>
            <a:pPr>
              <a:buFontTx/>
              <a:buBlip>
                <a:blip r:embed="rId2"/>
              </a:buBlip>
            </a:pPr>
            <a:r>
              <a:rPr lang="ru-RU" sz="2000" b="1">
                <a:solidFill>
                  <a:srgbClr val="002060"/>
                </a:solidFill>
              </a:rPr>
              <a:t> Развивать психические процессы, совершенствовать навыки    </a:t>
            </a:r>
          </a:p>
          <a:p>
            <a:r>
              <a:rPr lang="ru-RU" sz="2000" b="1">
                <a:solidFill>
                  <a:srgbClr val="002060"/>
                </a:solidFill>
              </a:rPr>
              <a:t>    пространственной ориентации</a:t>
            </a:r>
          </a:p>
          <a:p>
            <a:endParaRPr lang="ru-RU" sz="2000" b="1">
              <a:solidFill>
                <a:srgbClr val="002060"/>
              </a:solidFill>
            </a:endParaRPr>
          </a:p>
          <a:p>
            <a:pPr>
              <a:buFontTx/>
              <a:buBlip>
                <a:blip r:embed="rId2"/>
              </a:buBlip>
            </a:pPr>
            <a:r>
              <a:rPr lang="ru-RU" sz="2000" b="1">
                <a:solidFill>
                  <a:srgbClr val="002060"/>
                </a:solidFill>
              </a:rPr>
              <a:t> Повысить уровень компетентности педагогов и родителей в  вопросах   </a:t>
            </a:r>
          </a:p>
          <a:p>
            <a:r>
              <a:rPr lang="ru-RU" sz="2000" b="1">
                <a:solidFill>
                  <a:srgbClr val="002060"/>
                </a:solidFill>
              </a:rPr>
              <a:t>    коррекции речевых нарушений у детей</a:t>
            </a:r>
            <a:endParaRPr lang="ru-RU" b="1">
              <a:solidFill>
                <a:srgbClr val="002060"/>
              </a:solidFill>
            </a:endParaRPr>
          </a:p>
          <a:p>
            <a:r>
              <a:rPr lang="ru-RU" b="1">
                <a:solidFill>
                  <a:srgbClr val="002060"/>
                </a:solidFill>
              </a:rPr>
              <a:t>  </a:t>
            </a:r>
          </a:p>
          <a:p>
            <a:endParaRPr lang="ru-RU" b="1">
              <a:solidFill>
                <a:srgbClr val="002060"/>
              </a:solidFill>
            </a:endParaRPr>
          </a:p>
          <a:p>
            <a:r>
              <a:rPr lang="ru-RU" b="1">
                <a:solidFill>
                  <a:srgbClr val="002060"/>
                </a:solidFill>
              </a:rPr>
              <a:t> </a:t>
            </a:r>
            <a:endParaRPr lang="ru-RU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Группа 24"/>
          <p:cNvGrpSpPr>
            <a:grpSpLocks/>
          </p:cNvGrpSpPr>
          <p:nvPr/>
        </p:nvGrpSpPr>
        <p:grpSpPr bwMode="auto">
          <a:xfrm>
            <a:off x="285750" y="6643688"/>
            <a:ext cx="8858250" cy="214312"/>
            <a:chOff x="285720" y="4357694"/>
            <a:chExt cx="8715436" cy="214314"/>
          </a:xfrm>
        </p:grpSpPr>
        <p:sp>
          <p:nvSpPr>
            <p:cNvPr id="9" name="Прямоугольник 8"/>
            <p:cNvSpPr/>
            <p:nvPr/>
          </p:nvSpPr>
          <p:spPr>
            <a:xfrm flipV="1">
              <a:off x="285720" y="4500570"/>
              <a:ext cx="8715436" cy="7143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 flipV="1">
              <a:off x="285720" y="4429132"/>
              <a:ext cx="8715436" cy="71439"/>
            </a:xfrm>
            <a:prstGeom prst="rect">
              <a:avLst/>
            </a:prstGeom>
            <a:solidFill>
              <a:srgbClr val="69D8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 flipV="1">
              <a:off x="285720" y="4357694"/>
              <a:ext cx="8715436" cy="71438"/>
            </a:xfrm>
            <a:prstGeom prst="rect">
              <a:avLst/>
            </a:prstGeom>
            <a:solidFill>
              <a:srgbClr val="DB9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8195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50"/>
          </a:xfrm>
        </p:spPr>
        <p:txBody>
          <a:bodyPr/>
          <a:lstStyle/>
          <a:p>
            <a:r>
              <a:rPr lang="ru-RU" sz="2800" b="1" smtClean="0">
                <a:solidFill>
                  <a:srgbClr val="512280"/>
                </a:solidFill>
              </a:rPr>
              <a:t>СРЕДСТВА  СУ–ДЖОК ТЕРАПИИ</a:t>
            </a:r>
            <a:endParaRPr lang="ru-RU" sz="2800" smtClean="0">
              <a:solidFill>
                <a:srgbClr val="512280"/>
              </a:solidFill>
            </a:endParaRPr>
          </a:p>
        </p:txBody>
      </p:sp>
      <p:sp>
        <p:nvSpPr>
          <p:cNvPr id="8196" name="Содержимое 2"/>
          <p:cNvSpPr>
            <a:spLocks noGrp="1"/>
          </p:cNvSpPr>
          <p:nvPr>
            <p:ph idx="1"/>
          </p:nvPr>
        </p:nvSpPr>
        <p:spPr>
          <a:xfrm>
            <a:off x="304800" y="1071563"/>
            <a:ext cx="8686800" cy="5008562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2400" b="1" u="sng" smtClean="0">
                <a:solidFill>
                  <a:srgbClr val="002060"/>
                </a:solidFill>
              </a:rPr>
              <a:t>Основные:</a:t>
            </a:r>
          </a:p>
          <a:p>
            <a:pPr algn="ctr">
              <a:buFontTx/>
              <a:buNone/>
            </a:pPr>
            <a:endParaRPr lang="ru-RU" sz="2400" b="1" smtClean="0">
              <a:solidFill>
                <a:srgbClr val="002060"/>
              </a:solidFill>
            </a:endParaRP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2357438"/>
            <a:ext cx="2386013" cy="2386012"/>
          </a:xfrm>
          <a:prstGeom prst="rect">
            <a:avLst/>
          </a:prstGeom>
          <a:noFill/>
          <a:ln w="9525">
            <a:solidFill>
              <a:srgbClr val="D60093"/>
            </a:solidFill>
            <a:miter lim="800000"/>
            <a:headEnd/>
            <a:tailEnd/>
          </a:ln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3143250"/>
            <a:ext cx="2428875" cy="2428875"/>
          </a:xfrm>
          <a:prstGeom prst="rect">
            <a:avLst/>
          </a:prstGeom>
          <a:noFill/>
          <a:ln w="9525">
            <a:solidFill>
              <a:srgbClr val="D60093"/>
            </a:solidFill>
            <a:miter lim="800000"/>
            <a:headEnd/>
            <a:tailEnd/>
          </a:ln>
        </p:spPr>
      </p:pic>
      <p:pic>
        <p:nvPicPr>
          <p:cNvPr id="8199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75" y="2357438"/>
            <a:ext cx="2452688" cy="2428875"/>
          </a:xfrm>
          <a:prstGeom prst="rect">
            <a:avLst/>
          </a:prstGeom>
          <a:noFill/>
          <a:ln w="9525">
            <a:solidFill>
              <a:srgbClr val="D60093"/>
            </a:solidFill>
            <a:miter lim="800000"/>
            <a:headEnd/>
            <a:tailEnd/>
          </a:ln>
        </p:spPr>
      </p:pic>
      <p:sp>
        <p:nvSpPr>
          <p:cNvPr id="8200" name="TextBox 12"/>
          <p:cNvSpPr txBox="1">
            <a:spLocks noChangeArrowheads="1"/>
          </p:cNvSpPr>
          <p:nvPr/>
        </p:nvSpPr>
        <p:spPr bwMode="auto">
          <a:xfrm>
            <a:off x="142875" y="4929188"/>
            <a:ext cx="27146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002060"/>
                </a:solidFill>
              </a:rPr>
              <a:t>Массажный шарик «Каштан»</a:t>
            </a:r>
          </a:p>
        </p:txBody>
      </p:sp>
      <p:sp>
        <p:nvSpPr>
          <p:cNvPr id="8201" name="TextBox 13"/>
          <p:cNvSpPr txBox="1">
            <a:spLocks noChangeArrowheads="1"/>
          </p:cNvSpPr>
          <p:nvPr/>
        </p:nvSpPr>
        <p:spPr bwMode="auto">
          <a:xfrm>
            <a:off x="3357563" y="2714625"/>
            <a:ext cx="25003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002060"/>
                </a:solidFill>
              </a:rPr>
              <a:t>Эластичное кольцо</a:t>
            </a:r>
          </a:p>
        </p:txBody>
      </p:sp>
      <p:sp>
        <p:nvSpPr>
          <p:cNvPr id="8202" name="TextBox 14"/>
          <p:cNvSpPr txBox="1">
            <a:spLocks noChangeArrowheads="1"/>
          </p:cNvSpPr>
          <p:nvPr/>
        </p:nvSpPr>
        <p:spPr bwMode="auto">
          <a:xfrm>
            <a:off x="6500813" y="5072063"/>
            <a:ext cx="23574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002060"/>
                </a:solidFill>
              </a:rPr>
              <a:t>Массажный валик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Группа 24"/>
          <p:cNvGrpSpPr>
            <a:grpSpLocks/>
          </p:cNvGrpSpPr>
          <p:nvPr/>
        </p:nvGrpSpPr>
        <p:grpSpPr bwMode="auto">
          <a:xfrm>
            <a:off x="285750" y="6643688"/>
            <a:ext cx="8858250" cy="214312"/>
            <a:chOff x="285720" y="4357694"/>
            <a:chExt cx="8715436" cy="214314"/>
          </a:xfrm>
        </p:grpSpPr>
        <p:sp>
          <p:nvSpPr>
            <p:cNvPr id="9" name="Прямоугольник 8"/>
            <p:cNvSpPr/>
            <p:nvPr/>
          </p:nvSpPr>
          <p:spPr>
            <a:xfrm flipV="1">
              <a:off x="285720" y="4500570"/>
              <a:ext cx="8715436" cy="7143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 flipV="1">
              <a:off x="285720" y="4429132"/>
              <a:ext cx="8715436" cy="71439"/>
            </a:xfrm>
            <a:prstGeom prst="rect">
              <a:avLst/>
            </a:prstGeom>
            <a:solidFill>
              <a:srgbClr val="69D8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 flipV="1">
              <a:off x="285720" y="4357694"/>
              <a:ext cx="8715436" cy="71438"/>
            </a:xfrm>
            <a:prstGeom prst="rect">
              <a:avLst/>
            </a:prstGeom>
            <a:solidFill>
              <a:srgbClr val="DB9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9219" name="Заголовок 9"/>
          <p:cNvSpPr>
            <a:spLocks noGrp="1"/>
          </p:cNvSpPr>
          <p:nvPr>
            <p:ph type="title"/>
          </p:nvPr>
        </p:nvSpPr>
        <p:spPr>
          <a:xfrm>
            <a:off x="285750" y="214313"/>
            <a:ext cx="8643938" cy="642937"/>
          </a:xfrm>
        </p:spPr>
        <p:txBody>
          <a:bodyPr/>
          <a:lstStyle/>
          <a:p>
            <a:r>
              <a:rPr lang="ru-RU" sz="2400" b="1" smtClean="0">
                <a:solidFill>
                  <a:srgbClr val="512280"/>
                </a:solidFill>
              </a:rPr>
              <a:t>НАПРАВЛЕНИЯ  РАБОТЫ </a:t>
            </a:r>
            <a:br>
              <a:rPr lang="ru-RU" sz="2400" b="1" smtClean="0">
                <a:solidFill>
                  <a:srgbClr val="512280"/>
                </a:solidFill>
              </a:rPr>
            </a:br>
            <a:r>
              <a:rPr lang="ru-RU" sz="2400" b="1" smtClean="0">
                <a:solidFill>
                  <a:srgbClr val="512280"/>
                </a:solidFill>
              </a:rPr>
              <a:t>С ИСПОЛЬЗОВАНИЕМ  МАССАЖЕРОВ  СУ-ДЖОК </a:t>
            </a:r>
            <a:endParaRPr lang="ru-RU" sz="2400" smtClean="0">
              <a:solidFill>
                <a:srgbClr val="51228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71500" y="3000375"/>
            <a:ext cx="2428875" cy="1428750"/>
          </a:xfrm>
          <a:prstGeom prst="roundRect">
            <a:avLst/>
          </a:prstGeom>
          <a:solidFill>
            <a:srgbClr val="B4DE86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solidFill>
                <a:srgbClr val="002060"/>
              </a:solidFill>
            </a:endParaRPr>
          </a:p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</a:rPr>
              <a:t>Коррекция звукопроизношения </a:t>
            </a:r>
            <a:r>
              <a:rPr lang="ru-RU" sz="1600" b="1" dirty="0">
                <a:solidFill>
                  <a:srgbClr val="002060"/>
                </a:solidFill>
              </a:rPr>
              <a:t>(автоматизация и дифференциация звуков)</a:t>
            </a:r>
          </a:p>
          <a:p>
            <a:pPr algn="ctr">
              <a:defRPr/>
            </a:pPr>
            <a:endParaRPr lang="ru-RU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42910" y="1142984"/>
            <a:ext cx="2357454" cy="1357322"/>
          </a:xfrm>
          <a:prstGeom prst="roundRect">
            <a:avLst/>
          </a:prstGeom>
          <a:solidFill>
            <a:srgbClr val="D3ACFE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solidFill>
                <a:srgbClr val="002060"/>
              </a:solidFill>
            </a:endParaRPr>
          </a:p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</a:rPr>
              <a:t>Выполнение пальчиковой гимнастики</a:t>
            </a:r>
            <a:endParaRPr lang="ru-RU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206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>
              <a:defRPr/>
            </a:pP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571868" y="1142984"/>
            <a:ext cx="2357454" cy="1357322"/>
          </a:xfrm>
          <a:prstGeom prst="roundRect">
            <a:avLst/>
          </a:prstGeom>
          <a:solidFill>
            <a:srgbClr val="D3ACFE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solidFill>
                <a:srgbClr val="002060"/>
              </a:solidFill>
            </a:endParaRPr>
          </a:p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</a:rPr>
              <a:t>Развитие фонематического восприятия </a:t>
            </a:r>
          </a:p>
          <a:p>
            <a:pPr algn="ctr">
              <a:defRPr/>
            </a:pPr>
            <a:endParaRPr lang="ru-RU" dirty="0">
              <a:solidFill>
                <a:srgbClr val="002060"/>
              </a:solidFill>
            </a:endParaRPr>
          </a:p>
          <a:p>
            <a:pPr algn="ctr">
              <a:defRPr/>
            </a:pP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429388" y="1142984"/>
            <a:ext cx="2357454" cy="1357322"/>
          </a:xfrm>
          <a:prstGeom prst="roundRect">
            <a:avLst/>
          </a:prstGeom>
          <a:solidFill>
            <a:srgbClr val="D3ACFE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solidFill>
                <a:srgbClr val="002060"/>
              </a:solidFill>
            </a:endParaRPr>
          </a:p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</a:rPr>
              <a:t>Выполнение дыхательных и голосовых упражнений </a:t>
            </a:r>
          </a:p>
          <a:p>
            <a:pPr algn="ctr">
              <a:defRPr/>
            </a:pP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500430" y="3000372"/>
            <a:ext cx="2428875" cy="1428750"/>
          </a:xfrm>
          <a:prstGeom prst="roundRect">
            <a:avLst/>
          </a:prstGeom>
          <a:solidFill>
            <a:srgbClr val="B4DE86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</a:rPr>
              <a:t>Развитие лексико-грамматических категорий</a:t>
            </a:r>
          </a:p>
          <a:p>
            <a:pPr algn="ctr">
              <a:defRPr/>
            </a:pPr>
            <a:endParaRPr lang="ru-RU" dirty="0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429388" y="3000372"/>
            <a:ext cx="2428875" cy="1428750"/>
          </a:xfrm>
          <a:prstGeom prst="roundRect">
            <a:avLst/>
          </a:prstGeom>
          <a:solidFill>
            <a:srgbClr val="B4DE86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</a:rPr>
              <a:t>Развитие </a:t>
            </a:r>
          </a:p>
          <a:p>
            <a:pPr algn="ctr">
              <a:defRPr/>
            </a:pPr>
            <a:r>
              <a:rPr lang="ru-RU" b="1" dirty="0" err="1">
                <a:solidFill>
                  <a:srgbClr val="002060"/>
                </a:solidFill>
              </a:rPr>
              <a:t>звуко</a:t>
            </a:r>
            <a:r>
              <a:rPr lang="ru-RU" b="1" dirty="0">
                <a:solidFill>
                  <a:srgbClr val="002060"/>
                </a:solidFill>
              </a:rPr>
              <a:t> - буквенного анализа слов</a:t>
            </a:r>
          </a:p>
          <a:p>
            <a:pPr algn="ctr">
              <a:defRPr/>
            </a:pPr>
            <a:endParaRPr lang="ru-RU" dirty="0"/>
          </a:p>
          <a:p>
            <a:pPr algn="ctr">
              <a:defRPr/>
            </a:pPr>
            <a:endParaRPr lang="ru-RU" dirty="0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429388" y="4929198"/>
            <a:ext cx="2428875" cy="1428750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</a:rPr>
              <a:t>Развитие психических процессов</a:t>
            </a:r>
          </a:p>
          <a:p>
            <a:pPr algn="ctr">
              <a:defRPr/>
            </a:pPr>
            <a:endParaRPr lang="ru-RU" dirty="0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3571868" y="4929198"/>
            <a:ext cx="2428875" cy="1428750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solidFill>
                <a:srgbClr val="002060"/>
              </a:solidFill>
            </a:endParaRPr>
          </a:p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</a:rPr>
              <a:t>Развитие </a:t>
            </a:r>
          </a:p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</a:rPr>
              <a:t>связной речи</a:t>
            </a:r>
          </a:p>
          <a:p>
            <a:pPr algn="ctr">
              <a:defRPr/>
            </a:pPr>
            <a:endParaRPr lang="ru-RU" dirty="0"/>
          </a:p>
          <a:p>
            <a:pPr algn="ctr">
              <a:defRPr/>
            </a:pPr>
            <a:endParaRPr lang="ru-RU" dirty="0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642910" y="4929198"/>
            <a:ext cx="2428875" cy="1428750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</a:rPr>
              <a:t>Развитие слоговой структуры слов</a:t>
            </a:r>
          </a:p>
          <a:p>
            <a:pPr algn="ctr"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Группа 24"/>
          <p:cNvGrpSpPr>
            <a:grpSpLocks/>
          </p:cNvGrpSpPr>
          <p:nvPr/>
        </p:nvGrpSpPr>
        <p:grpSpPr bwMode="auto">
          <a:xfrm>
            <a:off x="285750" y="6643688"/>
            <a:ext cx="8858250" cy="214312"/>
            <a:chOff x="285720" y="4357694"/>
            <a:chExt cx="8715436" cy="214314"/>
          </a:xfrm>
        </p:grpSpPr>
        <p:sp>
          <p:nvSpPr>
            <p:cNvPr id="9" name="Прямоугольник 8"/>
            <p:cNvSpPr/>
            <p:nvPr/>
          </p:nvSpPr>
          <p:spPr>
            <a:xfrm flipV="1">
              <a:off x="285720" y="4500570"/>
              <a:ext cx="8715436" cy="7143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 flipV="1">
              <a:off x="285720" y="4429132"/>
              <a:ext cx="8715436" cy="71439"/>
            </a:xfrm>
            <a:prstGeom prst="rect">
              <a:avLst/>
            </a:prstGeom>
            <a:solidFill>
              <a:srgbClr val="69D8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 flipV="1">
              <a:off x="285720" y="4357694"/>
              <a:ext cx="8715436" cy="71438"/>
            </a:xfrm>
            <a:prstGeom prst="rect">
              <a:avLst/>
            </a:prstGeom>
            <a:solidFill>
              <a:srgbClr val="DB9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10243" name="Заголовок 6"/>
          <p:cNvSpPr>
            <a:spLocks noGrp="1"/>
          </p:cNvSpPr>
          <p:nvPr>
            <p:ph type="title"/>
          </p:nvPr>
        </p:nvSpPr>
        <p:spPr>
          <a:xfrm>
            <a:off x="500063" y="428625"/>
            <a:ext cx="8229600" cy="725488"/>
          </a:xfrm>
        </p:spPr>
        <p:txBody>
          <a:bodyPr/>
          <a:lstStyle/>
          <a:p>
            <a:r>
              <a:rPr lang="ru-RU" b="1" smtClean="0"/>
              <a:t> </a:t>
            </a:r>
            <a:r>
              <a:rPr lang="ru-RU" sz="2800" b="1" smtClean="0">
                <a:solidFill>
                  <a:srgbClr val="512280"/>
                </a:solidFill>
              </a:rPr>
              <a:t>МЕТОДЫ  СУ–ДЖОК  ТЕРАПИИ</a:t>
            </a:r>
            <a:endParaRPr lang="ru-RU" sz="2800" smtClean="0">
              <a:solidFill>
                <a:srgbClr val="512280"/>
              </a:solidFill>
            </a:endParaRPr>
          </a:p>
        </p:txBody>
      </p:sp>
      <p:sp>
        <p:nvSpPr>
          <p:cNvPr id="10244" name="Прямоугольник 7"/>
          <p:cNvSpPr>
            <a:spLocks noChangeArrowheads="1"/>
          </p:cNvSpPr>
          <p:nvPr/>
        </p:nvSpPr>
        <p:spPr bwMode="auto">
          <a:xfrm>
            <a:off x="714375" y="1214438"/>
            <a:ext cx="8143875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002060"/>
                </a:solidFill>
              </a:rPr>
              <a:t>          Массаж – основной метод Су–Джок терапии</a:t>
            </a:r>
          </a:p>
          <a:p>
            <a:endParaRPr lang="ru-RU" sz="1200" b="1">
              <a:solidFill>
                <a:srgbClr val="002060"/>
              </a:solidFill>
            </a:endParaRPr>
          </a:p>
          <a:p>
            <a:r>
              <a:rPr lang="ru-RU" sz="2400" b="1">
                <a:solidFill>
                  <a:srgbClr val="002060"/>
                </a:solidFill>
              </a:rPr>
              <a:t>Цель - активизировать межполушарное взаимодействие, синхронизировать работу обоих полушарий мозга.</a:t>
            </a:r>
          </a:p>
          <a:p>
            <a:endParaRPr lang="ru-RU" sz="2400" b="1">
              <a:solidFill>
                <a:srgbClr val="002060"/>
              </a:solidFill>
            </a:endParaRPr>
          </a:p>
          <a:p>
            <a:r>
              <a:rPr lang="ru-RU" sz="2400" b="1">
                <a:solidFill>
                  <a:srgbClr val="002060"/>
                </a:solidFill>
              </a:rPr>
              <a:t>             </a:t>
            </a:r>
          </a:p>
          <a:p>
            <a:r>
              <a:rPr lang="ru-RU" sz="2400" b="1">
                <a:solidFill>
                  <a:srgbClr val="002060"/>
                </a:solidFill>
              </a:rPr>
              <a:t>             </a:t>
            </a:r>
          </a:p>
        </p:txBody>
      </p:sp>
      <p:sp>
        <p:nvSpPr>
          <p:cNvPr id="10245" name="Прямоугольник 7"/>
          <p:cNvSpPr>
            <a:spLocks noChangeArrowheads="1"/>
          </p:cNvSpPr>
          <p:nvPr/>
        </p:nvSpPr>
        <p:spPr bwMode="auto">
          <a:xfrm>
            <a:off x="1500188" y="3000375"/>
            <a:ext cx="59451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512280"/>
                </a:solidFill>
              </a:rPr>
              <a:t>ПРИЁМЫ СУ –ДЖОК МАССАЖА</a:t>
            </a:r>
            <a:endParaRPr lang="ru-RU" sz="2800">
              <a:solidFill>
                <a:srgbClr val="512280"/>
              </a:solidFill>
            </a:endParaRPr>
          </a:p>
        </p:txBody>
      </p:sp>
      <p:sp>
        <p:nvSpPr>
          <p:cNvPr id="10246" name="Прямоугольник 9"/>
          <p:cNvSpPr>
            <a:spLocks noChangeArrowheads="1"/>
          </p:cNvSpPr>
          <p:nvPr/>
        </p:nvSpPr>
        <p:spPr bwMode="auto">
          <a:xfrm>
            <a:off x="428625" y="3571875"/>
            <a:ext cx="8501063" cy="347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Blip>
                <a:blip r:embed="rId2"/>
              </a:buBlip>
            </a:pPr>
            <a:r>
              <a:rPr lang="ru-RU" sz="2200" b="1">
                <a:solidFill>
                  <a:srgbClr val="002060"/>
                </a:solidFill>
              </a:rPr>
              <a:t>  круговые движения шарика между ладонями</a:t>
            </a:r>
          </a:p>
          <a:p>
            <a:pPr>
              <a:buFontTx/>
              <a:buBlip>
                <a:blip r:embed="rId2"/>
              </a:buBlip>
            </a:pPr>
            <a:r>
              <a:rPr lang="ru-RU" sz="2200" b="1">
                <a:solidFill>
                  <a:srgbClr val="002060"/>
                </a:solidFill>
              </a:rPr>
              <a:t>  перекатывание шарика от кончиков пальцев к основанию    </a:t>
            </a:r>
          </a:p>
          <a:p>
            <a:r>
              <a:rPr lang="ru-RU" sz="2200" b="1">
                <a:solidFill>
                  <a:srgbClr val="002060"/>
                </a:solidFill>
              </a:rPr>
              <a:t>     ладони</a:t>
            </a:r>
          </a:p>
          <a:p>
            <a:pPr>
              <a:buFontTx/>
              <a:buBlip>
                <a:blip r:embed="rId2"/>
              </a:buBlip>
            </a:pPr>
            <a:r>
              <a:rPr lang="ru-RU" sz="2200" b="1">
                <a:solidFill>
                  <a:srgbClr val="002060"/>
                </a:solidFill>
              </a:rPr>
              <a:t>  вращение шарика кончиками пальцев, </a:t>
            </a:r>
          </a:p>
          <a:p>
            <a:pPr>
              <a:buFontTx/>
              <a:buBlip>
                <a:blip r:embed="rId2"/>
              </a:buBlip>
            </a:pPr>
            <a:r>
              <a:rPr lang="ru-RU" sz="2200" b="1">
                <a:solidFill>
                  <a:srgbClr val="002060"/>
                </a:solidFill>
              </a:rPr>
              <a:t>  сжимание шарика между ладонями, </a:t>
            </a:r>
          </a:p>
          <a:p>
            <a:pPr>
              <a:buFontTx/>
              <a:buBlip>
                <a:blip r:embed="rId2"/>
              </a:buBlip>
            </a:pPr>
            <a:r>
              <a:rPr lang="ru-RU" sz="2200" b="1">
                <a:solidFill>
                  <a:srgbClr val="002060"/>
                </a:solidFill>
              </a:rPr>
              <a:t>  сжимание и передача из руки в руку,</a:t>
            </a:r>
          </a:p>
          <a:p>
            <a:pPr>
              <a:buFontTx/>
              <a:buBlip>
                <a:blip r:embed="rId2"/>
              </a:buBlip>
            </a:pPr>
            <a:r>
              <a:rPr lang="ru-RU" sz="2200" b="1">
                <a:solidFill>
                  <a:srgbClr val="002060"/>
                </a:solidFill>
              </a:rPr>
              <a:t>  подбрасывание шарика с последующим сжатием между   </a:t>
            </a:r>
          </a:p>
          <a:p>
            <a:r>
              <a:rPr lang="ru-RU" sz="2200" b="1">
                <a:solidFill>
                  <a:srgbClr val="002060"/>
                </a:solidFill>
              </a:rPr>
              <a:t>    ладонями </a:t>
            </a:r>
          </a:p>
          <a:p>
            <a:pPr>
              <a:buFontTx/>
              <a:buBlip>
                <a:blip r:embed="rId2"/>
              </a:buBlip>
            </a:pPr>
            <a:endParaRPr lang="ru-RU" sz="2200" b="1"/>
          </a:p>
          <a:p>
            <a:r>
              <a:rPr lang="ru-RU" sz="2200" b="1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День Победы_06">
  <a:themeElements>
    <a:clrScheme name="День Победы_06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День Победы_06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День Победы_0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День Победы_06</Template>
  <TotalTime>1661</TotalTime>
  <Words>804</Words>
  <Application>Microsoft Office PowerPoint</Application>
  <PresentationFormat>Экран (4:3)</PresentationFormat>
  <Paragraphs>163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День Победы_06</vt:lpstr>
      <vt:lpstr>Презентация PowerPoint</vt:lpstr>
      <vt:lpstr>АКТУАЛЬНОСТЬ </vt:lpstr>
      <vt:lpstr>СУ–ДЖОК ТЕРАПИЯ </vt:lpstr>
      <vt:lpstr>Презентация PowerPoint</vt:lpstr>
      <vt:lpstr>ДОСТОИНСТВА  СУ-ДЖОК  ТЕРАПИИ</vt:lpstr>
      <vt:lpstr>ЗАДАЧИ:</vt:lpstr>
      <vt:lpstr>СРЕДСТВА  СУ–ДЖОК ТЕРАПИИ</vt:lpstr>
      <vt:lpstr>НАПРАВЛЕНИЯ  РАБОТЫ  С ИСПОЛЬЗОВАНИЕМ  МАССАЖЕРОВ  СУ-ДЖОК </vt:lpstr>
      <vt:lpstr> МЕТОДЫ  СУ–ДЖОК  ТЕРАПИИ</vt:lpstr>
      <vt:lpstr>Презентация PowerPoint</vt:lpstr>
      <vt:lpstr>РАЗВИТИЕ ФОНЕМАТИЧЕСКОГО ВОСПРИЯТИЯ</vt:lpstr>
      <vt:lpstr>Использование «Су-Джок» терапии при работе с детьми в  группе «Пчёлки»</vt:lpstr>
      <vt:lpstr>Игра Массаж Су – Джок шарами (дети повторяют слова и выполняют действия с шариком в соответствии с текстом) </vt:lpstr>
      <vt:lpstr>«Приветствие» (поочередно надевать массажное кольцо на каждый палец ноги)</vt:lpstr>
      <vt:lpstr>Упражнение   «Огород» с мячиком су-джок</vt:lpstr>
      <vt:lpstr>Презентация PowerPoint</vt:lpstr>
      <vt:lpstr>Презентация PowerPoint</vt:lpstr>
      <vt:lpstr>СПАСИБО ЗА ВНИМАНИЕ!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Владелец</cp:lastModifiedBy>
  <cp:revision>169</cp:revision>
  <dcterms:created xsi:type="dcterms:W3CDTF">2013-03-16T20:41:41Z</dcterms:created>
  <dcterms:modified xsi:type="dcterms:W3CDTF">2019-02-14T11:01:24Z</dcterms:modified>
</cp:coreProperties>
</file>